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3"/>
  </p:notesMasterIdLst>
  <p:sldIdLst>
    <p:sldId id="269" r:id="rId2"/>
    <p:sldId id="301" r:id="rId3"/>
    <p:sldId id="302" r:id="rId4"/>
    <p:sldId id="260" r:id="rId5"/>
    <p:sldId id="259" r:id="rId6"/>
    <p:sldId id="261" r:id="rId7"/>
    <p:sldId id="267" r:id="rId8"/>
    <p:sldId id="268" r:id="rId9"/>
    <p:sldId id="270" r:id="rId10"/>
    <p:sldId id="276" r:id="rId11"/>
    <p:sldId id="272" r:id="rId12"/>
    <p:sldId id="279" r:id="rId13"/>
    <p:sldId id="280" r:id="rId14"/>
    <p:sldId id="318" r:id="rId15"/>
    <p:sldId id="317" r:id="rId16"/>
    <p:sldId id="274" r:id="rId17"/>
    <p:sldId id="319" r:id="rId18"/>
    <p:sldId id="320" r:id="rId19"/>
    <p:sldId id="321" r:id="rId20"/>
    <p:sldId id="315" r:id="rId21"/>
    <p:sldId id="316" r:id="rId22"/>
    <p:sldId id="314" r:id="rId23"/>
    <p:sldId id="281" r:id="rId24"/>
    <p:sldId id="278" r:id="rId25"/>
    <p:sldId id="273" r:id="rId26"/>
    <p:sldId id="271" r:id="rId27"/>
    <p:sldId id="275" r:id="rId28"/>
    <p:sldId id="308" r:id="rId29"/>
    <p:sldId id="277" r:id="rId30"/>
    <p:sldId id="285" r:id="rId31"/>
    <p:sldId id="309" r:id="rId32"/>
    <p:sldId id="286" r:id="rId33"/>
    <p:sldId id="287" r:id="rId34"/>
    <p:sldId id="311" r:id="rId35"/>
    <p:sldId id="312" r:id="rId36"/>
    <p:sldId id="313" r:id="rId37"/>
    <p:sldId id="293" r:id="rId38"/>
    <p:sldId id="295" r:id="rId39"/>
    <p:sldId id="288" r:id="rId40"/>
    <p:sldId id="264" r:id="rId41"/>
    <p:sldId id="296" r:id="rId42"/>
    <p:sldId id="284" r:id="rId43"/>
    <p:sldId id="310" r:id="rId44"/>
    <p:sldId id="297" r:id="rId45"/>
    <p:sldId id="290" r:id="rId46"/>
    <p:sldId id="298" r:id="rId47"/>
    <p:sldId id="300" r:id="rId48"/>
    <p:sldId id="304" r:id="rId49"/>
    <p:sldId id="305" r:id="rId50"/>
    <p:sldId id="306" r:id="rId51"/>
    <p:sldId id="322" r:id="rId5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0033CC"/>
    <a:srgbClr val="CC9900"/>
    <a:srgbClr val="E52BDC"/>
    <a:srgbClr val="720E6D"/>
    <a:srgbClr val="339933"/>
    <a:srgbClr val="00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1D90F-94F6-4BDF-AACB-4332CA48577D}" type="datetimeFigureOut">
              <a:rPr lang="pt-BR" smtClean="0"/>
              <a:pPr/>
              <a:t>11/06/2019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D84FF-9D82-4841-B96A-D2D302804A4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09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EDD5FDB-C306-4FC7-8281-3FDE4D277C63}" type="slidenum">
              <a:rPr lang="pt-BR" smtClean="0"/>
              <a:pPr/>
              <a:t>51</a:t>
            </a:fld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C11DF-EFD0-48E4-9D9E-0EB2C67815F2}" type="datetimeFigureOut">
              <a:rPr lang="pt-BR" smtClean="0"/>
              <a:pPr/>
              <a:t>11/06/2019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58E77-25E4-42EA-B302-F703977909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C11DF-EFD0-48E4-9D9E-0EB2C67815F2}" type="datetimeFigureOut">
              <a:rPr lang="pt-BR" smtClean="0"/>
              <a:pPr/>
              <a:t>11/06/2019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58E77-25E4-42EA-B302-F703977909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C11DF-EFD0-48E4-9D9E-0EB2C67815F2}" type="datetimeFigureOut">
              <a:rPr lang="pt-BR" smtClean="0"/>
              <a:pPr/>
              <a:t>11/06/2019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58E77-25E4-42EA-B302-F703977909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C11DF-EFD0-48E4-9D9E-0EB2C67815F2}" type="datetimeFigureOut">
              <a:rPr lang="pt-BR" smtClean="0"/>
              <a:pPr/>
              <a:t>11/06/2019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58E77-25E4-42EA-B302-F703977909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C11DF-EFD0-48E4-9D9E-0EB2C67815F2}" type="datetimeFigureOut">
              <a:rPr lang="pt-BR" smtClean="0"/>
              <a:pPr/>
              <a:t>11/06/2019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58E77-25E4-42EA-B302-F703977909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C11DF-EFD0-48E4-9D9E-0EB2C67815F2}" type="datetimeFigureOut">
              <a:rPr lang="pt-BR" smtClean="0"/>
              <a:pPr/>
              <a:t>11/06/2019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58E77-25E4-42EA-B302-F703977909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C11DF-EFD0-48E4-9D9E-0EB2C67815F2}" type="datetimeFigureOut">
              <a:rPr lang="pt-BR" smtClean="0"/>
              <a:pPr/>
              <a:t>11/06/2019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58E77-25E4-42EA-B302-F703977909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C11DF-EFD0-48E4-9D9E-0EB2C67815F2}" type="datetimeFigureOut">
              <a:rPr lang="pt-BR" smtClean="0"/>
              <a:pPr/>
              <a:t>11/06/2019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58E77-25E4-42EA-B302-F703977909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C11DF-EFD0-48E4-9D9E-0EB2C67815F2}" type="datetimeFigureOut">
              <a:rPr lang="pt-BR" smtClean="0"/>
              <a:pPr/>
              <a:t>11/06/2019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58E77-25E4-42EA-B302-F703977909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C11DF-EFD0-48E4-9D9E-0EB2C67815F2}" type="datetimeFigureOut">
              <a:rPr lang="pt-BR" smtClean="0"/>
              <a:pPr/>
              <a:t>11/06/2019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58E77-25E4-42EA-B302-F703977909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C11DF-EFD0-48E4-9D9E-0EB2C67815F2}" type="datetimeFigureOut">
              <a:rPr lang="pt-BR" smtClean="0"/>
              <a:pPr/>
              <a:t>11/06/2019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58E77-25E4-42EA-B302-F703977909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C11DF-EFD0-48E4-9D9E-0EB2C67815F2}" type="datetimeFigureOut">
              <a:rPr lang="pt-BR" smtClean="0"/>
              <a:pPr/>
              <a:t>11/06/2019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58E77-25E4-42EA-B302-F703977909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3.png"/><Relationship Id="rId7" Type="http://schemas.openxmlformats.org/officeDocument/2006/relationships/image" Target="../media/image15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lipart-graphics.net/cgi-bin/imageFolio_new.cgi?action=view&amp;link=animations/sports&amp;image=biker.gif&amp;img=0" TargetMode="External"/><Relationship Id="rId11" Type="http://schemas.openxmlformats.org/officeDocument/2006/relationships/image" Target="../media/image17.png"/><Relationship Id="rId5" Type="http://schemas.openxmlformats.org/officeDocument/2006/relationships/image" Target="../media/image14.jpeg"/><Relationship Id="rId10" Type="http://schemas.openxmlformats.org/officeDocument/2006/relationships/image" Target="../media/image16.jpeg"/><Relationship Id="rId4" Type="http://schemas.openxmlformats.org/officeDocument/2006/relationships/hyperlink" Target="http://www.google.com.br/imgres?q=JOGAR+VIDEOGAME&amp;hl=pt-BR&amp;biw=1024&amp;bih=571&amp;tbm=isch&amp;tbnid=PVGPV4p7-17CIM:&amp;imgrefurl=http://tecnoblog.net/13093/mae-chama-a-policia-para-o-filho-parar-de-jogar-video-game/&amp;docid=FP6KzFMNMV39YM&amp;imgurl=http://tecnoblog.net/wp-content/uploads/2009/12/video-game-addiction2-thumb.jpg&amp;w=237&amp;h=220&amp;ei=zi6SUdiaKo-54AO9v4GwDw&amp;zoom=1&amp;iact=hc&amp;vpx=303&amp;vpy=259&amp;dur=1047&amp;hovh=176&amp;hovw=189&amp;tx=119&amp;ty=100&amp;page=1&amp;tbnh=149&amp;tbnw=152&amp;start=0&amp;ndsp=16&amp;ved=1t:429,r:7,s:0,i:165" TargetMode="External"/><Relationship Id="rId9" Type="http://schemas.openxmlformats.org/officeDocument/2006/relationships/hyperlink" Target="http://www.google.com.br/imgres?q=GESTANTE+OBESA&amp;hl=pt-BR&amp;gbv=2&amp;biw=1024&amp;bih=571&amp;tbm=isch&amp;tbnid=kM5-jV_z0FNg4M:&amp;imgrefurl=http://semprematerna.uol.com.br/diario-materna/gestacao-apos-cirurgia-reducao-estomago&amp;docid=sEPf7eatBPeM9M&amp;imgurl=http://semprematerna.uol.com.br/imagens/diario-materna/2009/06/09-06-08.jpg&amp;w=186&amp;h=209&amp;ei=QpbLTuDBFonX0QGiibQY&amp;zoom=1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google.com.br/url?sa=i&amp;rct=j&amp;q=&amp;esrc=s&amp;frm=1&amp;source=images&amp;cd=&amp;cad=rja&amp;uact=8&amp;ved=0CAcQjRxqFQoTCOu54dKsiMYCFcIDrAodL5YABQ&amp;url=http://nutriencia.com.br/o-que-o-agrotoxico-faz-com-a-nossa-saude/&amp;ei=6d15VauhD8KHsAWvrIIo&amp;bvm=bv.95277229,d.cWc&amp;psig=AFQjCNGjD9_fQGHivhIEnLC-LYRTKvnXsA&amp;ust=1434136367301442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hyperlink" Target="http://1.bp.blogspot.com/-3AKvc0tG2OA/TpNTTQUwClI/AAAAAAAABZ8/tmkmnNsEl4I/s1600/carne_picanh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hyperlink" Target="http://www.google.com.br/url?url=http://www.sulvalle.com.br/linguicas&amp;rct=j&amp;frm=1&amp;q=&amp;esrc=s&amp;sa=U&amp;ei=vK8hVOEb0bKCBOzNgvAB&amp;ved=0CBYQ9QEwAA&amp;usg=AFQjCNE5Pq6yEm2OhdnJX06mXxk3XjmXuQ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google.com.br/url?url=http://cidadeverde.com/acucar-alimenta-celulas-cancerigenas-segundo-nutricionista-166315&amp;rct=j&amp;frm=1&amp;q=&amp;esrc=s&amp;sa=U&amp;ei=eLUhVN3BHMzDggSx0IL4AQ&amp;ved=0CB4Q9QEwBA&amp;usg=AFQjCNEJ_oSGyGKQ52Otr6PjIAaeQzBCu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hyperlink" Target="http://www.google.com.br/imgres?q=MIOJO&amp;hl=pt-BR&amp;biw=1024&amp;bih=571&amp;tbm=isch&amp;tbnid=eDjJg3QhqhpugM:&amp;imgrefurl=http://rocaimoveis.blogspot.com/2013/01/receitas-com-miojo.html&amp;docid=TJVQ0wbQKUsy3M&amp;imgurl=http://1.bp.blogspot.com/-SpX_dDInmp4/UP2WBC8ZtmI/AAAAAAAAELo/0M8kuFdH2FA/s1600/capa.jpg&amp;w=650&amp;h=370&amp;ei=OTCSUeH1N9C80AGnkoHAAw&amp;zoom=1&amp;iact=hc&amp;vpx=2&amp;vpy=267&amp;dur=1266&amp;hovh=169&amp;hovw=298&amp;tx=157&amp;ty=102&amp;page=3&amp;tbnh=138&amp;tbnw=235&amp;start=35&amp;ndsp=20&amp;ved=1t:429,r:40,s:0,i:28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hyperlink" Target="https://www.google.com.br/url?url=https://www.colorirgratis.com/colorir-de-lanche_692530.html&amp;rct=j&amp;frm=1&amp;q=&amp;esrc=s&amp;sa=U&amp;ved=0ahUKEwi4w6SF-p7dAhUMIpAKHXC9DxAQwW4IJDAH&amp;usg=AOvVaw2MNh8DzHDGvAh_PhQVfXCB" TargetMode="Externa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google.com.br/url?sa=i&amp;rct=j&amp;q=&amp;esrc=s&amp;frm=1&amp;source=images&amp;cd=&amp;cad=rja&amp;uact=8&amp;ved=0CAcQjRxqFQoTCPyE4suuiMYCFUYFrAodbYcAbg&amp;url=http://plantasmedicinais-mm.blogspot.com/2014/07/beneficios-da-banana.html&amp;ei=8995Vby_G8aKsAXtjoLwBg&amp;bvm=bv.95277229,d.cWc&amp;psig=AFQjCNGvfbtdJ547_cLgAxz9OWNTPVphYA&amp;ust=1434136816932946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google.com.br/url?sa=i&amp;rct=j&amp;q=&amp;esrc=s&amp;frm=1&amp;source=images&amp;cd=&amp;cad=rja&amp;uact=8&amp;ved=0CAcQjRxqFQoTCMqqzKWpiMYCFYoLrAodpYQAlw&amp;url=http://gourmetviajante.com.br/web/bolinha-como-fazer-a-feijoada-perfeita/&amp;ei=Zdp5VYrkDYqXsAWliYK4CQ&amp;bvm=bv.95277229,d.cWc&amp;psig=AFQjCNHMiO5T56zyGcI6AwW0vOg-kdHwNQ&amp;ust=143413517903371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hyperlink" Target="http://www.google.com.br/url?sa=i&amp;rct=j&amp;q=&amp;esrc=s&amp;frm=1&amp;source=images&amp;cd=&amp;cad=rja&amp;uact=8&amp;ved=0CAcQjRxqFQoTCNWSgOGuiMYCFUUCrAodqjEAmA&amp;url=http://www.academia24horas.com.br/consumo-de-banana-traz-uma-penca-de-beneficios/&amp;ei=H-B5VZWHPMWEsAWq44DACQ&amp;bvm=bv.95277229,d.cWc&amp;psig=AFQjCNGvfbtdJ547_cLgAxz9OWNTPVphYA&amp;ust=1434136816932946" TargetMode="External"/><Relationship Id="rId4" Type="http://schemas.openxmlformats.org/officeDocument/2006/relationships/hyperlink" Target="http://www.google.com.br/url?sa=i&amp;rct=j&amp;q=&amp;esrc=s&amp;frm=1&amp;source=images&amp;cd=&amp;cad=rja&amp;uact=8&amp;ved=0CAcQjRxqFQoTCPyE4suuiMYCFUYFrAodbYcAbg&amp;url=http://plantasmedicinais-mm.blogspot.com/2014/07/beneficios-da-banana.html&amp;ei=8995Vby_G8aKsAXtjoLwBg&amp;bvm=bv.95277229,d.cWc&amp;psig=AFQjCNGvfbtdJ547_cLgAxz9OWNTPVphYA&amp;ust=1434136816932946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www.google.com.br/url?sa=i&amp;rct=j&amp;q=&amp;esrc=s&amp;frm=1&amp;source=images&amp;cd=&amp;cad=rja&amp;uact=8&amp;ved=0CAcQjRxqFQoTCLeUqIyEisYCFQTNgAodrHgAXA&amp;url=http://sindipetroalse.org.br/noticia/400/prest-service-nao-paga-cesta-basica&amp;ei=0796VffeIoSagwSs8YHgBQ&amp;bvm=bv.95515949,d.eXY&amp;psig=AFQjCNE4PNc2_TJ2lqbMrRRFC5uK-owtjQ&amp;ust=1434194213870249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www.google.com.br/url?sa=i&amp;rct=j&amp;q=&amp;esrc=s&amp;frm=1&amp;source=images&amp;cd=&amp;cad=rja&amp;uact=8&amp;ved=0CAcQjRxqFQoTCJ6wjOqFisYCFdCvgAodAXAAWQ&amp;url=http://www.udam.org.br/Projetos.html&amp;ei=pMF6VZ7OKdDfggSB4IHIBQ&amp;bvm=bv.95515949,d.eXY&amp;psig=AFQjCNG4EcB__igo8iRTigsviHG0qCOPTA&amp;ust=1434194710841973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com.br/url?sa=i&amp;rct=j&amp;q=&amp;esrc=s&amp;frm=1&amp;source=images&amp;cd=&amp;cad=rja&amp;uact=8&amp;ved=0CAcQjRxqFQoTCPDJk5DLlMYCFYWSDQodEE8Akw&amp;url=http://www.canstockphoto.com.br/ilustracao/bonde.html&amp;ei=e0iAVbCgOIWlNpCegZgJ&amp;bvm=bv.96041959,d.eXY&amp;psig=AFQjCNHciWnazqzfiZPp_shuYXKI5fSx_w&amp;ust=1434556901219505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google.com.br/url?sa=i&amp;rct=j&amp;q=&amp;esrc=s&amp;frm=1&amp;source=images&amp;cd=&amp;cad=rja&amp;uact=8&amp;ved=0CAcQjRxqFQoTCOyF5aKLisYCFUTRgAod7kIAGw&amp;url=http://pt.dreamstime.com/ilustra%C3%A7%C3%A3o-stock-fam%C3%ADlia-que-tem-refei%C3%A7%C3%A3o-junto-image44759389&amp;ei=Wcd6Vaz1LcSigwTuhYHYAQ&amp;bvm=bv.95515949,d.eXY&amp;psig=AFQjCNGWwzcXNNr4eElnACP2mtUrnblsWQ&amp;ust=1434196165036726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www.google.com.br/url?sa=i&amp;rct=j&amp;q=&amp;esrc=s&amp;frm=1&amp;source=images&amp;cd=&amp;cad=rja&amp;uact=8&amp;ved=0CAcQjRxqFQoTCOy0-LGLisYCFYuMDQoduTcAeg&amp;url=http://www.fotosearch.com.br/TGR024/ti068a0217/&amp;ei=ecd6VayUIIuZNrnvgNAH&amp;bvm=bv.95515949,d.eXY&amp;psig=AFQjCNGWwzcXNNr4eElnACP2mtUrnblsWQ&amp;ust=1434196165036726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hyperlink" Target="http://www.google.com.br/url?url=http://frozendiet.com.br/loja/cardapio/p-o-integral.html&amp;rct=j&amp;frm=1&amp;q=&amp;esrc=s&amp;sa=U&amp;ei=hbQhVJzsH-zbsATTyYDIAg&amp;ved=0CB4Q9QEwBA&amp;usg=AFQjCNF9b5S82zgSTkophs9_NI4OsG3Lqg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photos-d.ak.fbcdn.net/hphotos-ak-prn1/529801_386457308117844_967265018_n.jpg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5400" b="1" dirty="0" smtClean="0">
                <a:latin typeface="Comic Sans MS" pitchFamily="66" charset="0"/>
              </a:rPr>
              <a:t>COMSEA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t-BR" b="1" dirty="0" smtClean="0"/>
              <a:t>Conselho Municipal de Segurança Alimentar e Nutricional</a:t>
            </a:r>
          </a:p>
          <a:p>
            <a:endParaRPr lang="pt-BR" dirty="0" smtClean="0">
              <a:solidFill>
                <a:srgbClr val="FF0000"/>
              </a:solidFill>
            </a:endParaRPr>
          </a:p>
          <a:p>
            <a:endParaRPr lang="pt-BR" dirty="0"/>
          </a:p>
        </p:txBody>
      </p:sp>
      <p:pic>
        <p:nvPicPr>
          <p:cNvPr id="5" name="Imagem 4" descr="C:\Users\NUTRICAO\Downloads\a150b04e-861c-476b-88a0-9d4718152a92.JPG"/>
          <p:cNvPicPr/>
          <p:nvPr/>
        </p:nvPicPr>
        <p:blipFill>
          <a:blip r:embed="rId2"/>
          <a:srcRect l="4387" t="32080" r="62006" b="53885"/>
          <a:stretch>
            <a:fillRect/>
          </a:stretch>
        </p:blipFill>
        <p:spPr bwMode="auto">
          <a:xfrm>
            <a:off x="1500166" y="2928934"/>
            <a:ext cx="617786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1143000"/>
          </a:xfrm>
        </p:spPr>
        <p:txBody>
          <a:bodyPr/>
          <a:lstStyle/>
          <a:p>
            <a:pPr algn="ctr"/>
            <a:r>
              <a:rPr lang="pt-BR" sz="5400" b="1" dirty="0" smtClean="0">
                <a:solidFill>
                  <a:srgbClr val="FF0000"/>
                </a:solidFill>
                <a:latin typeface="Comic Sans MS" pitchFamily="66" charset="0"/>
              </a:rPr>
              <a:t>QUANTIDADE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DETERMINADA </a:t>
            </a:r>
            <a:r>
              <a:rPr lang="pt-BR" dirty="0" smtClean="0">
                <a:solidFill>
                  <a:srgbClr val="FF0000"/>
                </a:solidFill>
              </a:rPr>
              <a:t>estado físico e biológico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Picture 4" descr="obesidade13_cop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30481" y="2000240"/>
            <a:ext cx="1813519" cy="203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idos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500306"/>
            <a:ext cx="2087903" cy="2062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g_hi" descr="http://t3.gstatic.com/images?q=tbn:ANd9GcQeLysipH6bjRaRN7tnmIFQmK9nwAIqfTKpc7bsPlafki-5NMmd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4572008"/>
            <a:ext cx="2227583" cy="210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Image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00496" y="2428868"/>
            <a:ext cx="2571768" cy="210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ponto+de+interroga%C3%A7%C3%A3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3768" y="714356"/>
            <a:ext cx="785818" cy="87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rg_hi" descr="ANd9GcRu1ICO4bRRP6WbaYtH2DNV4z9bzfag27BgwxqXTxVF7_yKjGaRhg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28860" y="4357694"/>
            <a:ext cx="2030321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Resultado de imagem para figura trabalho braçal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4714875"/>
            <a:ext cx="2143125" cy="2143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4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itchFamily="66" charset="0"/>
              </a:rPr>
              <a:t>QUANTIDADE</a:t>
            </a:r>
            <a:endParaRPr lang="pt-BR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b="1" dirty="0" smtClean="0">
                <a:solidFill>
                  <a:srgbClr val="FF0000"/>
                </a:solidFill>
              </a:rPr>
              <a:t>EXCESSO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4" name="Picture 8" descr="http://t2.gstatic.com/images?q=tbn:ANd9GcTKGMhyLLayeYJNpLz2f2_8ovII1uz7yktmPodEzlti-zRrrFG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2500306"/>
            <a:ext cx="3786192" cy="362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AutoShape 2" descr="Resultado de imagem para obesidade infantil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itchFamily="66" charset="0"/>
              </a:rPr>
              <a:t>QUALIDADE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571612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pt-BR" b="1" dirty="0" smtClean="0">
                <a:solidFill>
                  <a:srgbClr val="FF0000"/>
                </a:solidFill>
              </a:rPr>
              <a:t>USO DOS AGROTÓXICOS</a:t>
            </a:r>
          </a:p>
          <a:p>
            <a:pPr>
              <a:buNone/>
            </a:pPr>
            <a:r>
              <a:rPr lang="pt-BR" dirty="0" smtClean="0"/>
              <a:t>Usar a quantidade de</a:t>
            </a:r>
          </a:p>
          <a:p>
            <a:pPr>
              <a:buNone/>
            </a:pPr>
            <a:r>
              <a:rPr lang="pt-BR" dirty="0" smtClean="0"/>
              <a:t>Agrotóxicos conforme</a:t>
            </a:r>
          </a:p>
          <a:p>
            <a:pPr>
              <a:buNone/>
            </a:pPr>
            <a:r>
              <a:rPr lang="pt-BR" dirty="0" smtClean="0"/>
              <a:t>Recomendação técnica</a:t>
            </a:r>
          </a:p>
          <a:p>
            <a:pPr>
              <a:buNone/>
            </a:pPr>
            <a:r>
              <a:rPr lang="pt-BR" dirty="0" smtClean="0"/>
              <a:t>(Eng. Agrônomo)</a:t>
            </a:r>
            <a:endParaRPr lang="pt-BR" dirty="0"/>
          </a:p>
        </p:txBody>
      </p:sp>
      <p:sp>
        <p:nvSpPr>
          <p:cNvPr id="30722" name="AutoShape 2" descr="Resultado de imagem para AGROTÓXICO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0724" name="AutoShape 4" descr="Resultado de imagem para AGROTÓXICO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726" name="Picture 6" descr="http://nutriencia.com.br/wp-content/uploads/2015/02/agrotoxicos-e-doma-maorte.pn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758" y="2857496"/>
            <a:ext cx="4867449" cy="36528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itchFamily="66" charset="0"/>
              </a:rPr>
              <a:t>QUALIDADE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b="1" dirty="0" smtClean="0">
                <a:solidFill>
                  <a:srgbClr val="FF0000"/>
                </a:solidFill>
                <a:latin typeface="Comic Sans MS" pitchFamily="66" charset="0"/>
              </a:rPr>
              <a:t>HIGIÊNICO E SANITÁRIO</a:t>
            </a:r>
            <a:endParaRPr lang="pt-BR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3794" name="Picture 2" descr="Resultado de imagem para branca de nev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1" y="1643050"/>
            <a:ext cx="3071819" cy="3071819"/>
          </a:xfrm>
          <a:prstGeom prst="rect">
            <a:avLst/>
          </a:prstGeom>
          <a:noFill/>
        </p:spPr>
      </p:pic>
      <p:pic>
        <p:nvPicPr>
          <p:cNvPr id="34818" name="Picture 2" descr="Resultado de imagem para CABELO NA COMI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285992"/>
            <a:ext cx="2357454" cy="3147323"/>
          </a:xfrm>
          <a:prstGeom prst="rect">
            <a:avLst/>
          </a:prstGeom>
          <a:noFill/>
        </p:spPr>
      </p:pic>
      <p:sp>
        <p:nvSpPr>
          <p:cNvPr id="34820" name="AutoShape 4" descr="Resultado de imagem para PEDRA NA COMI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4822" name="AutoShape 6" descr="Resultado de imagem para PEDRA NA COMI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4824" name="Picture 8" descr="Resultado de imagem para PEDRA NA COMI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4781582"/>
            <a:ext cx="3691409" cy="20764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itchFamily="66" charset="0"/>
              </a:rPr>
              <a:t>QUALIDADE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b="1" dirty="0" smtClean="0">
                <a:solidFill>
                  <a:srgbClr val="FF0000"/>
                </a:solidFill>
                <a:latin typeface="Comic Sans MS" pitchFamily="66" charset="0"/>
              </a:rPr>
              <a:t>EQUILIBRADA</a:t>
            </a:r>
          </a:p>
          <a:p>
            <a:pPr lvl="1">
              <a:buNone/>
            </a:pPr>
            <a:endParaRPr lang="pt-BR" dirty="0" smtClean="0"/>
          </a:p>
          <a:p>
            <a:pPr lvl="1">
              <a:buNone/>
            </a:pPr>
            <a:endParaRPr lang="pt-BR" sz="1800" dirty="0" smtClean="0"/>
          </a:p>
        </p:txBody>
      </p:sp>
      <p:pic>
        <p:nvPicPr>
          <p:cNvPr id="5" name="Picture 2" descr="http://nutrimos.files.wordpress.com/2010/04/arroz-feijao-costela-e-salada.jpg"/>
          <p:cNvPicPr>
            <a:picLocks noChangeAspect="1" noChangeArrowheads="1"/>
          </p:cNvPicPr>
          <p:nvPr/>
        </p:nvPicPr>
        <p:blipFill>
          <a:blip r:embed="rId2"/>
          <a:srcRect b="14433"/>
          <a:stretch>
            <a:fillRect/>
          </a:stretch>
        </p:blipFill>
        <p:spPr bwMode="auto">
          <a:xfrm>
            <a:off x="428596" y="2714620"/>
            <a:ext cx="365381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indice-glicemico-110208%5B1%5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9447" y="4572008"/>
            <a:ext cx="3904553" cy="207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AutoShape 2" descr="Resultado de imagem para LE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1444" name="AutoShape 4" descr="Resultado de imagem para LE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1446" name="AutoShape 6" descr="Resultado de imagem para LE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1448" name="Picture 8" descr="Resultado de imagem para LE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60" y="1785926"/>
            <a:ext cx="3000396" cy="2000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itchFamily="66" charset="0"/>
              </a:rPr>
              <a:t>QUALIDADE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b="1" dirty="0" smtClean="0">
                <a:solidFill>
                  <a:srgbClr val="FF0000"/>
                </a:solidFill>
                <a:latin typeface="Comic Sans MS" pitchFamily="66" charset="0"/>
              </a:rPr>
              <a:t>VARIADA</a:t>
            </a:r>
          </a:p>
          <a:p>
            <a:pPr lvl="1"/>
            <a:endParaRPr lang="pt-BR" dirty="0" smtClean="0"/>
          </a:p>
          <a:p>
            <a:pPr lvl="1">
              <a:buNone/>
            </a:pPr>
            <a:endParaRPr lang="pt-BR" sz="1800" dirty="0" smtClean="0"/>
          </a:p>
        </p:txBody>
      </p:sp>
      <p:pic>
        <p:nvPicPr>
          <p:cNvPr id="5" name="Picture 8" descr="http://t2.gstatic.com/images?q=tbn:ANd9GcTKGMhyLLayeYJNpLz2f2_8ovII1uz7yktmPodEzlti-zRrrFG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2071678"/>
            <a:ext cx="3000374" cy="287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AutoShape 2" descr="Resultado de imagem para cesta de verdur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2468" name="Picture 4" descr="Resultado de imagem para cesta de verdur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929066"/>
            <a:ext cx="4886338" cy="24431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itchFamily="66" charset="0"/>
              </a:rPr>
              <a:t>QUALIDADE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b="1" dirty="0" smtClean="0">
                <a:solidFill>
                  <a:srgbClr val="FF0000"/>
                </a:solidFill>
                <a:latin typeface="Comic Sans MS" pitchFamily="66" charset="0"/>
              </a:rPr>
              <a:t>PRODUTOS MAGROS</a:t>
            </a:r>
          </a:p>
          <a:p>
            <a:pPr lvl="1">
              <a:buNone/>
            </a:pPr>
            <a:endParaRPr lang="pt-BR" dirty="0" smtClean="0"/>
          </a:p>
          <a:p>
            <a:pPr lvl="1">
              <a:buNone/>
            </a:pPr>
            <a:endParaRPr lang="pt-BR" sz="1800" dirty="0" smtClean="0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428868"/>
            <a:ext cx="1423146" cy="338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7" name="AutoShape 3" descr="Resultado de imagem para FRITU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6869" name="AutoShape 5" descr="Resultado de imagem para CARNE MAG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6871" name="Picture 7" descr="Resultado de imagem para CARNE MAG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285992"/>
            <a:ext cx="3827036" cy="2286016"/>
          </a:xfrm>
          <a:prstGeom prst="rect">
            <a:avLst/>
          </a:prstGeom>
          <a:noFill/>
        </p:spPr>
      </p:pic>
      <p:sp>
        <p:nvSpPr>
          <p:cNvPr id="36873" name="AutoShape 9" descr="Resultado de imagem para mandioca cozi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6875" name="Picture 11" descr="Resultado de imagem para mandioca cozi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4857758"/>
            <a:ext cx="3758030" cy="20002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itchFamily="66" charset="0"/>
              </a:rPr>
              <a:t>QUALIDADE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b="1" dirty="0" smtClean="0">
                <a:solidFill>
                  <a:srgbClr val="FF0000"/>
                </a:solidFill>
                <a:latin typeface="Comic Sans MS" pitchFamily="66" charset="0"/>
              </a:rPr>
              <a:t>REDUZIR GORDURAS</a:t>
            </a:r>
          </a:p>
          <a:p>
            <a:pPr lvl="1">
              <a:buNone/>
            </a:pPr>
            <a:endParaRPr lang="pt-BR" dirty="0" smtClean="0"/>
          </a:p>
          <a:p>
            <a:pPr lvl="1">
              <a:buNone/>
            </a:pPr>
            <a:endParaRPr lang="pt-BR" sz="1800" dirty="0" smtClean="0"/>
          </a:p>
        </p:txBody>
      </p:sp>
      <p:pic>
        <p:nvPicPr>
          <p:cNvPr id="4" name="Picture 2" descr="http://1.bp.blogspot.com/-3AKvc0tG2OA/TpNTTQUwClI/AAAAAAAABZ8/tmkmnNsEl4I/s1600/carne_picanha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1643050"/>
            <a:ext cx="2732258" cy="2143116"/>
          </a:xfrm>
          <a:prstGeom prst="rect">
            <a:avLst/>
          </a:prstGeom>
          <a:noFill/>
        </p:spPr>
      </p:pic>
      <p:sp>
        <p:nvSpPr>
          <p:cNvPr id="36867" name="AutoShape 3" descr="Resultado de imagem para FRITU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Picture 6" descr="https://encrypted-tbn0.gstatic.com/images?q=tbn:ANd9GcSgkXAx0uQD8LlUSjwThK7B_up_hd2Ay6gGZtGsNj0dtbJoafV35zZTvK4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2714620"/>
            <a:ext cx="2435383" cy="1785950"/>
          </a:xfrm>
          <a:prstGeom prst="rect">
            <a:avLst/>
          </a:prstGeom>
          <a:noFill/>
        </p:spPr>
      </p:pic>
      <p:sp>
        <p:nvSpPr>
          <p:cNvPr id="63490" name="AutoShape 2" descr="Resultado de imagem para FRITU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3492" name="Picture 4" descr="Resultado de imagem para FRITUR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4572008"/>
            <a:ext cx="3175021" cy="1785950"/>
          </a:xfrm>
          <a:prstGeom prst="rect">
            <a:avLst/>
          </a:prstGeom>
          <a:noFill/>
        </p:spPr>
      </p:pic>
      <p:sp>
        <p:nvSpPr>
          <p:cNvPr id="63494" name="AutoShape 6" descr="Resultado de imagem para TOUCINH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3496" name="Picture 8" descr="Resultado de imagem para TOUCINH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7752" y="4286256"/>
            <a:ext cx="2357424" cy="2357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itchFamily="66" charset="0"/>
              </a:rPr>
              <a:t>QUALIDADE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r>
              <a:rPr lang="pt-BR" b="1" dirty="0" smtClean="0">
                <a:solidFill>
                  <a:srgbClr val="FF0000"/>
                </a:solidFill>
                <a:latin typeface="Comic Sans MS" pitchFamily="66" charset="0"/>
              </a:rPr>
              <a:t>REDUZIR </a:t>
            </a:r>
            <a:endParaRPr lang="pt-BR" sz="1800" dirty="0" smtClean="0"/>
          </a:p>
        </p:txBody>
      </p:sp>
      <p:sp>
        <p:nvSpPr>
          <p:cNvPr id="36867" name="AutoShape 3" descr="Resultado de imagem para FRITU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3490" name="AutoShape 2" descr="Resultado de imagem para FRITU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3494" name="AutoShape 6" descr="Resultado de imagem para TOUCINH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" name="Picture 2" descr="https://encrypted-tbn1.gstatic.com/images?q=tbn:ANd9GcTbU9DX-tZabhLBXxyn9y_JHPO7DVreimdC3GYwpUvT9edlDuwI8UfsQa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071678"/>
            <a:ext cx="3321863" cy="2214578"/>
          </a:xfrm>
          <a:prstGeom prst="rect">
            <a:avLst/>
          </a:prstGeom>
          <a:noFill/>
        </p:spPr>
      </p:pic>
      <p:pic>
        <p:nvPicPr>
          <p:cNvPr id="12" name="Picture 4" descr="Ver a imagem em tamanho origin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1785926"/>
            <a:ext cx="2923794" cy="19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4" name="AutoShape 2" descr="Resultado de imagem para ÃLE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4516" name="Picture 4" descr="Resultado de imagem para ÃLE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4453397"/>
            <a:ext cx="3929090" cy="2404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itchFamily="66" charset="0"/>
              </a:rPr>
              <a:t>QUALIDADE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b="1" dirty="0" smtClean="0">
                <a:solidFill>
                  <a:srgbClr val="FF0000"/>
                </a:solidFill>
                <a:latin typeface="Comic Sans MS" pitchFamily="66" charset="0"/>
              </a:rPr>
              <a:t>EVITAR ULTRAPROCESSADOS</a:t>
            </a:r>
          </a:p>
          <a:p>
            <a:pPr lvl="1">
              <a:buNone/>
            </a:pPr>
            <a:endParaRPr lang="pt-BR" dirty="0" smtClean="0"/>
          </a:p>
          <a:p>
            <a:pPr lvl="1">
              <a:buNone/>
            </a:pPr>
            <a:endParaRPr lang="pt-BR" sz="1800" dirty="0" smtClean="0"/>
          </a:p>
        </p:txBody>
      </p:sp>
      <p:sp>
        <p:nvSpPr>
          <p:cNvPr id="36867" name="AutoShape 3" descr="Resultado de imagem para FRITU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3490" name="AutoShape 2" descr="Resultado de imagem para FRITU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3494" name="AutoShape 6" descr="Resultado de imagem para TOUCINH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" name="rg_hi" descr="http://t1.gstatic.com/images?q=tbn:ANd9GcQnAw5aN2O_y1NyGBdOJvGCXGEV2Oii_Iugxmgz3e5kBMXs2uc8R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571744"/>
            <a:ext cx="2143140" cy="139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http://t2.gstatic.com/images?q=tbn:ANd9GcQFxXm1CtBgWiBXMH1xIpT8uDriZ0hJtWAL_vlUoy6xUckxRXSpN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60" y="2071678"/>
            <a:ext cx="2143140" cy="1297749"/>
          </a:xfrm>
          <a:prstGeom prst="rect">
            <a:avLst/>
          </a:prstGeom>
          <a:noFill/>
        </p:spPr>
      </p:pic>
      <p:pic>
        <p:nvPicPr>
          <p:cNvPr id="14" name="Picture 10" descr="Resultado de imagem para figura de lanche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3429000"/>
            <a:ext cx="2428884" cy="20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29454" y="4000480"/>
            <a:ext cx="1948529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40" name="AutoShape 4" descr="Resultado de imagem para tempero industrializa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5542" name="Picture 6" descr="Resultado de imagem para tempero industrializado"/>
          <p:cNvPicPr>
            <a:picLocks noChangeAspect="1" noChangeArrowheads="1"/>
          </p:cNvPicPr>
          <p:nvPr/>
        </p:nvPicPr>
        <p:blipFill>
          <a:blip r:embed="rId8"/>
          <a:srcRect l="5769" t="15504" r="6249" b="14728"/>
          <a:stretch>
            <a:fillRect/>
          </a:stretch>
        </p:blipFill>
        <p:spPr bwMode="auto">
          <a:xfrm>
            <a:off x="285720" y="4857760"/>
            <a:ext cx="3000364" cy="17707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57248"/>
          </a:xfrm>
        </p:spPr>
        <p:txBody>
          <a:bodyPr/>
          <a:lstStyle/>
          <a:p>
            <a:pPr algn="ctr"/>
            <a:r>
              <a:rPr lang="pt-BR" dirty="0" smtClean="0">
                <a:latin typeface="Comic Sans MS" pitchFamily="66" charset="0"/>
              </a:rPr>
              <a:t>EIXOS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596" y="785794"/>
            <a:ext cx="8229600" cy="4389120"/>
          </a:xfrm>
        </p:spPr>
        <p:txBody>
          <a:bodyPr/>
          <a:lstStyle/>
          <a:p>
            <a:pPr>
              <a:buNone/>
            </a:pPr>
            <a:r>
              <a:rPr lang="pt-BR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1</a:t>
            </a:r>
            <a:r>
              <a:rPr lang="pt-BR" dirty="0" smtClean="0">
                <a:latin typeface="Comic Sans MS" pitchFamily="66" charset="0"/>
              </a:rPr>
              <a:t> </a:t>
            </a:r>
            <a:r>
              <a:rPr lang="pt-BR" sz="2800" dirty="0" smtClean="0">
                <a:solidFill>
                  <a:srgbClr val="FF0000"/>
                </a:solidFill>
                <a:latin typeface="Comic Sans MS" pitchFamily="66" charset="0"/>
              </a:rPr>
              <a:t>ALIMENTAÇÃO COMO PRINCÍPIO DE EXISTIR</a:t>
            </a:r>
          </a:p>
          <a:p>
            <a:endParaRPr lang="pt-BR" sz="28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pt-BR" sz="2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2 </a:t>
            </a: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DESAFIOS E POSSIBILIDADES NA CONSTRUÇÃO DA POLÍTICA PÚBLICA</a:t>
            </a:r>
          </a:p>
          <a:p>
            <a:endParaRPr lang="pt-BR" sz="28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pt-BR" sz="2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3</a:t>
            </a:r>
            <a:r>
              <a:rPr lang="pt-BR" sz="2800" dirty="0" smtClean="0">
                <a:latin typeface="Comic Sans MS" pitchFamily="66" charset="0"/>
              </a:rPr>
              <a:t> </a:t>
            </a:r>
            <a:r>
              <a:rPr lang="pt-BR" sz="28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A GEOGRAFIA DA FOME E O DESPERDÍCIO DE ALIMENTOS </a:t>
            </a:r>
            <a:endParaRPr lang="pt-BR" sz="2800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1202" name="AutoShape 2" descr="https://attachment.outlook.live.net/owa/kellenSalles@hotmail.com/service.svc/s/GetAttachmentThumbnail?id=AQMkADAwATY0MDABLTkyMGYtNTA0My0wMAItMDAKAEYAAAMbAXT2wQbEQIKWqdWnivmmBwBiEYLfamhWT4bIogzzh92PAAACAQwAAABiEYLfamhWT4bIogzzh92PAAKtWBWqAAAAARIAEAAax%2BbY6WRKS6nGLNwtHZJZ&amp;thumbnailType=2&amp;owa=outlook.live.com&amp;scriptVer=2019060301.12&amp;isc=1&amp;X-OWA-CANARY=1KlXtoX9T0muehaEMiEPTzAv6yx369YYt5_0D9XT0-8IrM4drN2a-nq5jSgQ3aD0fBRf9F01YU4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NDA5NjAwLTI0NTA0NzcxMjNcIixcInB1aWRcIjpcIjE3NTkyMjEwNTQ5MTg3MjNcIixcIm9pZFwiOlwiMDAwNjQwMDAtOTIwZi01MDQzLTAwMDAtMDAwMDAwMDAwMDAwXCIsXCJzY29wZVwiOlwiT3dhRG93bmxvYWRcIn0iLCJuYmYiOjE1NTk5MzIzNjgsImV4cCI6MTU1OTkzMjk2OCwiaXNzIjoiMDAwMDAwMDItMDAwMC0wZmYxLWNlMDAtMDAwMDAwMDAwMDAwQDg0ZGY5ZTdmLWU5ZjYtNDBhZi1iNDM1LWFhYWFhYWFhYWFhYSIsImF1ZCI6IjAwMDAwMDAyLTAwMDAtMGZmMS1jZTAwLTAwMDAwMDAwMDAwMC9hdHRhY2htZW50Lm91dGxvb2subGl2ZS5uZXRAODRkZjllN2YtZTlmNi00MGFmLWI0MzUtYWFhYWFhYWFhYWFhIn0.e-qy_vyeQOvuEVFRCojhzsa6L_gU6upcLMkwiLzORo-L23eP_zvDt_NNMfOgDG_Al5ZACxvrEIMxWiQGbycoZdaVxBkcuuPJqfeq6xwUvoW7m-FoL42xr95IvLiqPyT-LTxBvW4rNKfLrs3R1sMgHQIi3CAeGEghMcmiTr4RZkJ7OJRZb46YqA1Yiu8Y2hu6bRBAPFxY6UwXeA3yLq9zR_e4TKp8ndgQKc3ltRbgQ6h48bV87Bm26m3kC6gbAQ-YUG35ue3SOW-9WTtufpmwTsGtUigqUdwhj_IifAhTitCq_Jx9394dPhtfOglU0aNu_w9PjECMIl6YlzfNSTwFy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Picture 2" descr="C:\Users\Usuario\Desktop\COMSEA.png"/>
          <p:cNvPicPr>
            <a:picLocks noChangeAspect="1" noChangeArrowheads="1"/>
          </p:cNvPicPr>
          <p:nvPr/>
        </p:nvPicPr>
        <p:blipFill>
          <a:blip r:embed="rId2"/>
          <a:srcRect l="3125" t="33333" b="31250"/>
          <a:stretch>
            <a:fillRect/>
          </a:stretch>
        </p:blipFill>
        <p:spPr bwMode="auto">
          <a:xfrm>
            <a:off x="642910" y="4786322"/>
            <a:ext cx="7555503" cy="20716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32"/>
          </a:xfrm>
        </p:spPr>
        <p:txBody>
          <a:bodyPr/>
          <a:lstStyle/>
          <a:p>
            <a:pPr algn="l"/>
            <a:r>
              <a:rPr lang="pt-BR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itchFamily="66" charset="0"/>
              </a:rPr>
              <a:t>QUALIDADE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857232"/>
            <a:ext cx="8229600" cy="504351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t-BR" dirty="0" smtClean="0">
                <a:latin typeface="Comic Sans MS" pitchFamily="66" charset="0"/>
              </a:rPr>
              <a:t>PROCESSAMENTO DO ALIMENTO</a:t>
            </a:r>
          </a:p>
          <a:p>
            <a:pPr>
              <a:buNone/>
            </a:pPr>
            <a:endParaRPr lang="pt-BR" dirty="0" smtClean="0">
              <a:latin typeface="Comic Sans MS" pitchFamily="66" charset="0"/>
            </a:endParaRPr>
          </a:p>
          <a:p>
            <a:pPr>
              <a:buNone/>
            </a:pPr>
            <a:r>
              <a:rPr lang="pt-BR" dirty="0" smtClean="0"/>
              <a:t>Tem início a partir da necessidade de conservar os alimentos pelo maior tempo possível, de modo a garantir a sobrevivência em períodos de escassez, como em invernos ou secas rigorosas.</a:t>
            </a:r>
          </a:p>
          <a:p>
            <a:pPr>
              <a:buNone/>
            </a:pPr>
            <a:r>
              <a:rPr lang="pt-BR" dirty="0" smtClean="0">
                <a:solidFill>
                  <a:srgbClr val="FF0000"/>
                </a:solidFill>
                <a:latin typeface="Comic Sans MS" pitchFamily="66" charset="0"/>
              </a:rPr>
              <a:t>ELEMENTOS</a:t>
            </a:r>
            <a:r>
              <a:rPr lang="pt-BR" dirty="0" smtClean="0">
                <a:latin typeface="Comic Sans MS" pitchFamily="66" charset="0"/>
              </a:rPr>
              <a:t>: SOL (CALOR), FOGO E GELO... SAL</a:t>
            </a:r>
          </a:p>
          <a:p>
            <a:pPr>
              <a:buNone/>
            </a:pPr>
            <a:r>
              <a:rPr lang="pt-BR" dirty="0" smtClean="0">
                <a:latin typeface="Comic Sans MS" pitchFamily="66" charset="0"/>
              </a:rPr>
              <a:t>PASTEURIZAÇÃO E </a:t>
            </a:r>
          </a:p>
          <a:p>
            <a:pPr>
              <a:buNone/>
            </a:pPr>
            <a:r>
              <a:rPr lang="pt-BR" dirty="0" smtClean="0">
                <a:latin typeface="Comic Sans MS" pitchFamily="66" charset="0"/>
              </a:rPr>
              <a:t>ADIÇÃO DE </a:t>
            </a:r>
            <a:r>
              <a:rPr lang="pt-BR" dirty="0" smtClean="0">
                <a:solidFill>
                  <a:srgbClr val="FF0000"/>
                </a:solidFill>
                <a:latin typeface="Comic Sans MS" pitchFamily="66" charset="0"/>
              </a:rPr>
              <a:t>CONSERVANTES</a:t>
            </a:r>
            <a:endParaRPr lang="pt-B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3796" name="Picture 4" descr="Resultado de imagem para CARNE DE SO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0224" y="4429132"/>
            <a:ext cx="3493776" cy="24288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000" dirty="0" smtClean="0">
                <a:latin typeface="Comic Sans MS" pitchFamily="66" charset="0"/>
              </a:rPr>
              <a:t>PROCESSAMENTO DO ALIMENTO</a:t>
            </a:r>
            <a:r>
              <a:rPr lang="pt-BR" dirty="0" smtClean="0">
                <a:latin typeface="Comic Sans MS" pitchFamily="66" charset="0"/>
              </a:rPr>
              <a:t/>
            </a:r>
            <a:br>
              <a:rPr lang="pt-BR" dirty="0" smtClean="0">
                <a:latin typeface="Comic Sans MS" pitchFamily="66" charset="0"/>
              </a:rPr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071546"/>
            <a:ext cx="8229600" cy="4525963"/>
          </a:xfrm>
        </p:spPr>
        <p:txBody>
          <a:bodyPr/>
          <a:lstStyle/>
          <a:p>
            <a:r>
              <a:rPr lang="pt-BR" dirty="0" smtClean="0"/>
              <a:t>ATUALMENTE</a:t>
            </a:r>
          </a:p>
          <a:p>
            <a:pPr>
              <a:buNone/>
            </a:pPr>
            <a:r>
              <a:rPr lang="pt-BR" dirty="0" smtClean="0"/>
              <a:t>Tecnologias utilizadas pela indústria de alimentos vão muito além da conservação </a:t>
            </a:r>
          </a:p>
          <a:p>
            <a:pPr>
              <a:buNone/>
            </a:pPr>
            <a:r>
              <a:rPr lang="pt-BR" dirty="0" smtClean="0"/>
              <a:t>Disponíveis alimentos que agregam praticidade e satisfação</a:t>
            </a:r>
          </a:p>
          <a:p>
            <a:pPr>
              <a:buNone/>
            </a:pPr>
            <a:r>
              <a:rPr lang="pt-BR" dirty="0" smtClean="0"/>
              <a:t>NÃO necessariamente a função de suprir as necessidades nutricionais </a:t>
            </a:r>
          </a:p>
          <a:p>
            <a:pPr>
              <a:buNone/>
            </a:pPr>
            <a:r>
              <a:rPr lang="pt-BR" dirty="0" smtClean="0"/>
              <a:t>do homem.</a:t>
            </a:r>
            <a:endParaRPr lang="pt-BR" dirty="0"/>
          </a:p>
        </p:txBody>
      </p:sp>
      <p:sp>
        <p:nvSpPr>
          <p:cNvPr id="1026" name="AutoShape 2" descr="Resultado de imagem para alimentos process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8" name="Picture 4" descr="Resultado de imagem para alimentos processad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7952" y="4214818"/>
            <a:ext cx="3526048" cy="2643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1" y="1"/>
            <a:ext cx="6500833" cy="661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data:image/jpeg;base64,/9j/4AAQSkZJRgABAQAAAQABAAD/2wCEAAkGBxQTEhUUEhQWFBUWGBQaFRgXFBQUFRgYGBcWFxgWFxcYHCggGBwlHBQWITEhJSkrLi4uFx8zODMsNygtLisBCgoKDg0OGxAQGywkICQsLCwsLCwsLCwsLC0sLCwsLCwsLCwsLCwsLCwsLCwsLCwsLCwsLCwsLCwsLCwsLCwsLP/AABEIAMIBAwMBEQACEQEDEQH/xAAcAAACAwEBAQEAAAAAAAAAAAAABAMFBgIBBwj/xAA+EAABAwEEBgkCBAYABwAAAAABAAIDEQQhMUEFElFhcYEGEyIykaGxwdFCUmJygvAHI5Ky4fEUFTM0Q1PC/8QAGwEBAAMBAQEBAAAAAAAAAAAAAAIDBAUBBgf/xAA2EQACAgEDAQUGBgEEAwEAAAAAAQIDEQQhMRIFIkFRYRMycYGRsUKhwdHh8CMUM1LxBkNEFf/aAAwDAQACEQMRAD8A+4oAQAgBACAEAIAQAgBACAEAIAQAgBACAEAIAQAgBACAEAIAQAgBACAEAIAQAgBACAEAIAQAgBACAEAIAQAgBACAEAIBO3aUihoJXhmthWvjdgN5uVVl9dbSm0slkKpz91ZGmPBAIIIIqCDUEHMFWlZxaLQ1gq48BmVRfqa6Vmb/AHZOFcpvCFBb3E3AAb71jjrpzfdjhepc6EuWMNmOwei1xtl4oqcEStlHDirVYmQcWdqZ4CAEAIAQAgBACAEAIAQAgBACAEAIAQCr7c2tG9o7sPH4WOetrT6Yd5+nH1LVTLl7HnXPOweJT2tr4SR70RRHJanNxLfA/KrnqLIctf35ko1KXGThulhm3wIKpXasU8Tj9NyT0r8GNRW1jsHDgbj5rXVrqLNoyWfJ7P8AMplTOPKGFrKyn0Np9loc9oaW6poKkdq4GtMjebtxWWrVRsk44xz+RfZQ4RUslwtRQCAXt1qEbC7PADaf3fyVN9yqh1MsqrdksIxtvZ1hLnE62IdmMbxw2cV85P8AyTlKe+fsddJRgoxKzRHSrqG6zQCzWIlZfqtIdQyx7q1JbnWtxrW6i+3TZqi+peGTJZFWvL2Zpn25rjrE1JXKt1blPrnuz2LilhHot9MF6u1XDhE1WpHn/NnDKqlHt2fkT/0kX4k0Om2nvgjzW6ntyqW1iwVz0UvwllDbAe6dYbP3gutVq4yWYPKMk6WuVgbilDsPDNbYWRnwUyi48kisIggBACAEAIAQAgBACAEAIAQEc8wYC5xoAq7bYVQc5vCRKMXJ4RTy2l0p+1mzbx28FwLNRbrH/wAYeXn8f24N0a41LzZO0BorgAtkIwrjnwK3mTKq26aJujw2rl6ntV+7VwbatEuZlRLaHk3uXHsvnLlm+NcUtkc9dTM+Ky5kyM0dtt28+KmnZ5nPslhkhtztU0ccOHorlZatlJr4Nr7GfrTML0etpss1peHONHkY1IBLyx4rm3X5glfSxubVfqs59eD1SWFnxPsmjtKh7A53ZOd11cMsOa6en1kbI5lsyi3TuEsLcnmt7RgCTwIHifaqsnqIxW25CNLZTWuUyEF1aYUGW4c/HwXKvk7ZJy4N1UVWsLkrNLTtjY6R9wZeduVKbSTSnFVOvqltyixSwjBPtDRARmWmo3u/yVkcZTv6n5mb2vfSRe2SVxZHf9LfQLDYoqUvizNLqyW1lcufdg2UpjMjllSOhBEBcrEi9I6ilINQaK6uc63mLwRlBSWGWdl0qbtbkQu1pu1JZSs+pis0i/D9C+stuDriRXI5H4K+k0+sjZs3+zOZZS4ji2lIIAQAgBACAEAIAQAgBAcvcACTcBioykopylwj1Jt4RmrZbTK/Y0d0e53r4/V616u5LiK4/d+p1qqFVD1HGEALpwcYQM8k2ys0nbC7sjDPeuXrtY5f44vbxNmnpUe8+SseKBcvJtW7FnGpXjRctjzV2AuO75wUcP4Fc2RTtdm1o4u+ArK+nzObek2V08094bGAPuLseApVbq4U7NvfyMFi6TNmrZy11P5gaH5ivcB41Y3+pdTCdWV+Hj7/AKhbwePA02hOkskD+rtH82EgAPDf5jMr6d8X8eOCtqvhJb7FsJdSNrFpuB7QRNG79bQcMCCajmtafUvMYwxbSOnYI7tbXdW4RjXNdtR2W4ZkKqyyEV3miSMnpy2vmp1tGtrUMBrU5F5zpkPVc16p2N9BG2xRWxj7fZ9aVsQce0RXcNvqeS2VWdNbm1wRraayazSYkiZXUdqj62EvA/M3FvhTeuRTCNktmvg9jT0QkhfQPSiOWrNYCQZVuO8fGS81nZ06+9jY8rik9maNtpquU68HQrOusXiRowehyng8wSBy8ItEsU5bgrq75w4ZXKuMuS+0XprBr/H5X0eg7XTxC36nL1Gja3gXoK+hTTWUc49XoBACAEAIAQAgBACAoekNtv6pvF/sPfwXzXbes/8Anj8Zfov1+h0tDT/7H8issgXG0yzI2WsZnmIYacAuhO5xrbXwKIQTlgrdVcZm3JBKKolksjsQihuFTTGme4FWykorCJ78k/UPcKN7A3Cp87h4KMYOT2WSmUo+LGY9HMYNZ5rTMnWK0vS9Eeu149EZnPqeIortJya9zRQefNUwsin3VhGDUZeyMX0jhaHNpfJ2jqj7bqgnKt1N7RvXY0cm478f3+soqzDkj0fpESjVce3hsr8HaF7dp3U8rglZB8xJmyguDTS47KqDg8dRR7ecfEa0lbTRlMBcaKqilJvJ47pS5K636R7ABxyGfletNVC6so9rjKXPB30esFf5zjVzsNw/Y5UC81dy/wBpLZFs5NbI1VlthC49lS5ROqxjL4o5L3xsd+ZrSfMLP7SyHuya+DOjVvyRvsDf/GdUjIGoHFp9lJWyx3tzXFYF+sc00fdXAjA/B3KfTGSzE0RY0yRQaJuIxG5VNFUkTALwrZ0GqaZ5kttEaVLDqvvb6bx8Ltdm9qOl+zs937GDVaVT70eTTNcCKi8HBfXRkpLKOS1jZnq9PAQAgPAEB6gBACAitMwY1zjgASqr7VVXKyXCWSUIOclFeJiusLnFxxJqvz+dkrJucuXufRdChFRQ0w0Cvg+mJRLdns94aOane30Rj8zyHLZDIFlksFsWIWh1+o3E4nYPkotlkvh5sfsVk8Fp0+nc3lme64amlDAt05wpjkojFzZUzTFzquN2QXG1FsrXlm6NajHCILRIe6zvuw3D7j7KuqP4pcIy2VorZNGhmF5Nak312kkrfXe5vBy74NcGem0U2RxlB6sHukD6R9Tq7cb8AunDUOCVeM+f8HnW69hOw2WZ/aaW0JOqSCHEVpWhN1VbbZVHZ5PJyi/eRNY7LNIXDXDWhzmkihJ1TQ0pTNQtsqhjbLIvpjwhnQWj2h0pdVz2SObrONTTI7qiiq1V0mopbJpMnZHupk/SCJ0FLXEKtFOvaMBlr02UuJyoFDSyjevYT58H+hpj0yhuXFlc2RjXtNQQCudb1Qk4yJLT4ZYxi5YpPc3VQJAVFNo04B8YcKOAv8CrYvfK5POCrtMLojtZtzbuO0b1qi1YvUtjIcgfVUSR7JDUblW0UyQwwqUSpnRapNHiZaaG0lqHUeeycDsPwu32T2l7KSqsfdfD8n+xi1em611x5NIvrDkggBACAEAIAQFP0lmpGG/cfIf5IXD7dt6aFBfif5L+cG7QQzZnyM7AMF8ojrTY2/JaHthFC8SSVnaHALTdD/JFLyRXGXdYvbXaoJ2LLfHvYLqV1CVjjzOJvKrS6ng0WPCwi4D9Vq6qmoQwjBjqkVsrtYrmWTdjyzZFdKEp3U91VjJfHg9sEdxecXeQyHIL2yOI7cIqsSbwcW5usNQYvu/T9XxzVdMnHMvIzex3yVumbPqxOAHe1Wjmbx/TVb9Hb1Syc+dXfyySxWKmrUbMl47k2VeyecsU0ZZaMbdtrxrerLru+8kraW5LBFENS1yNOEjWOHGlD5tPip2y66IzXhsaYV9UMeRoLMwU27QcDuXKnY08osqqaKWTR/8AwpJiH8gm9v8A6ju/B6cMNyvWqWJ++vHz/n7myMEti0s0tQsNkGmaIxwSArxRJYJ2Gq86St7Ejm1FDeP3irE8kclbNAYjUdz+3/Horve2fJdCaksMaidVUSR5JYJ2FRKmhqM1V9bUtmUy2PHtXko4CZfaBt+sOrce0O6do2cQvqOxtf7SPsZvdceq/dfY5mso6X1x4ZcLumEEAIAQAgBAZzpS7tNG4+Z/wvlu35f5IR9H+b/g6vZy7rZVQrgrk3SGZclps2wURG3junculZHPRP0M8Xyir0x3g3meS5+rWLDdpfdbOrIFVTyeWslnffRTtsbeEQhHYXcKKqbxsWrcr521NNpCjE0rZD0sdGtHE+yuuhiEc+OWZ4yzJsQjPbrsu9z7LHJYjgvlHYh0o3WdG3a4uPIU/wDpWaeXTGT9MGOyvI5RZ+rDJexQho8U12/a93gTUeRWm95xLzSLPYp7i+m4LmSjvRG/8jrneBoeFVdpLM5qfEuPiR9l0Syiwsr7lksRb7NDDjUccQqlsz3BTyxGFwp/0zh+E/ad2xdCMldHfktg/AeikqqXHBKSGo1EpkMMTBSzss5hTWx5krpIDEbu4cPw7uClJZNEJ9aw+RiMqhohJEzHLxbEGiZpqrYvOxW9gBLSCDQi8FTjKVc1OOzXB40pLD4NZo+1iVgcMcHDYc19xotVHU1Ka+a8mcS6p1T6WMrWVAgBACAEBlekkoM1B9LW14kk+hC+R7cmpalJeC3+52dBFqrL8WV8ZvXFRrkhuS9q1z70EzPHaRNY5ajV5jiAbv3sWvR3dUfZPnwK7oYfUVukjWUcFk1b/wAjNmn2q+ZNZ1TW8EJ7novcvYb2I84iRyBQl5k4ikbav4L2HJfJ4gO24X8Gj3WrW7SivQzU8Z9SqiGJ3lYZm1kTjWVu5p8z/hSxit/Ei4jYcs/SeYE3CkhP3AeIuPlRaMZgl5FkVsMEVF4qDcRtBxCgljgi0K2NurVh+nA7WnA+3JW2pS73n9wuB1hWdwPGdyRBwIIqDivYNxeUQzgrGRmN2qbx9J2jfvWttTXUjRGXUh+J6paKpIbjKiUyQ0wVV8Fkoex46PEEVBxXqj07BSK6SIxna04HZuKrnX4o1Rl1r1JWuVOCLRMxyLYraJaq7OUQxgc0NaurkAPdfceOR9ua6XZGq9hf0viW3z8P2M+rq9pXlco1C+yOOCAEAIDx7qAk4C8rxtJZZ6ll4MHPKXPLj9dT51p4L89tsd1krH4vJ9LCKhDpXgeMKqDQ9Z33UWqmSa6WZrFjcjJ1TdjUEcQoKTqllfEljrW5FpNtS2QCgdWu4/7qrtZHqxaltL7+JPTPCdb8DqIrJFiSJIh2wraF/lSIS9zJ5Ky5LYYPYyFLOO0SoQeJIvn7uBm14ngPRatZvNfBFNXBXQjshYpcmqT3FiP5o/KPV3wrP/X8ya4Y3RUkMkFrbdXYfLA/vcrYeROt74JIL1Fo8nseWmHBwxb5jMe6lF+BFS3BjsDkotEmhtiraKZHk9nDhQ8tx2qUW0eRnh5FWtINDiPPepsvymsonjcoFbQ3C9WQlhlEojjL1uilJGd7EFojxBvBxCz2JwZZCXiVj2Fhob2nA+x3qmUfFG2MlNepKx6paIOJO1y8UsFTR68qzqyeI1ui7T1kbXZ4HiLj88193oNR7fTxn4+PxXJw9RX7OxxG1sKQQAgEtNPpBIfwkeN3usXaM+jS2P0++xo0seq6K9THT90EZX/K+G4O9D3mmch3gVFvclgljkXqeCEoksjqhTlLqK4rDPI36zXRnChI3EfuvJX0WOUJVP4r9RKPTJTRFZXZbFkjyWWLxGNajgdhBVyl0WKRVjMWhm1Mxp+63rbqq+cFNcisg7x4rnLk2z91DMwrXh7LVqN2n6FMNhKJvZHBZGaJPvCcwpIPyjyJVkfcLY8MeLaqopyedXkc1JM9yK2YUJGw0+FKW+5bN5WR/VqoGfOBWSPVO44bjsXpbGWUTQlRZCY2wKcY5KGzi02ao35HYpOGD2uzAoBkcVBrBo2e6JWOUSDQ1DKr6rOllE4DjiHBdCTjbAzrMWIzxA1BFxXPa6HvwaYSfKK4gsNDeMuCqkjWmprJOyRVYK3EkLkIYL7orNUPbsIPjcf7V9T/AOP2dycPJp/X/o5naMMSjIvl9Ec0EAICt6Rf9u/9H9zVzO2M/wCjl8vujXov9+Pz+xlWXtovinwdp7SyKxGh1f6fhQl/yLZeZ0SpDB22VeZPHAGyX12KcJ9ElI8lDKwdg0eaJNdM3gjjMENOvCm90UrZjUR1mb23H29/BdKv/NQn4rZ/p/fQol3J/ErHNo8/vcuVJOMsGxPqgMBaG8wRWLRDs8CfVZi2XInam0ew/mHp8qyPuF0HsxyAdngvHxkpnsyTUUSORW0R0OtyPsVLwLoSysDEDl4VTRJJECFLBGMsMUFQaH/Y2qDL9msobhepQlhlE4jbaFbIpSRneUQWmzg+x2KmcOnktrswJUINDj6qlxwaMprKJGOUCLQzFIra7HFlMokr71om+tFa2E7THUU8OKyvbY0Qlh5EQDzVfVh7mnKZPGSV5JbZRXLCL7olHQyH8nPFfR/+OrPtJfBfc5faUk1HHqaRfTnKBACAT0vFrQyD8JI4i8eiya+v2mmnH0ZfppdNsX6mNhPmvgUz6CaIbVEo5wyUHlYIBNW51zvI8N+5SUcbrg9WY8nk0gY0ukcABmblZCDseIok5JFLJ0rjBcI2F9K3k0BpmKA1HEhdKPZ2I9/llDuUnsP6D0sLQC8XUND6+/kser0zolhk65qcNjRQGqrq5wyiawdxydW6uLTiNo+VfTa9PZvvF8r++KISj7SOPE80lHeHDA57ivddXiXUuGe6eWziziIqip5TRKWxGxvacOfj/pV43wSb2TFbc3s1+1w8Dd7hTrWzRdU+9jzJLM/wN3PJI7vDI2IbAUMFOTl8deBXuGj1SFmAg0OXmNq8exc2msj0N6vrw9jNLYitNnr7FRnXgnXZgVjJBobiqHtsy5pNZQ5DKrK7OlmecR5oDgupFRtiZnmLE7VZ8jy3LFZW4PD4NFdnihE1BoeWwrPJYNSxJZRLG5QK2idj1ZGeCpxB4qk99xHYVmFL9mO8fKqlHq2LUz5ppHSs1otIfZiWkUaz7jrENaA3OpI8RsX0+l0VdVPs7Flv7mSy2UnmLwkfZ+gegH2Ozakz9eV73SSGpcA51OyCchTxJXbopVa2WPgcq2zrZo1eVAgBACAxGkLL1Ujm5Yt/KcPjkvgO0NM9PfKHhyvg/wC4PoqLfa1qX1+JA81WFstSwIWmGqshPDL4vPJRdJLA+aEsBq4GrSSRuIJzuXR0N8Kbep8eJTdQ5xxEz9k0FO4iNxZCDmO240HwupZraYrrWZfkZlprcYeEjb6G0WyCMMZtq4nEnCp5ALg6nUyvn1yNMIKtdKLmFyqTwVzQ1cQtS6Zxw+SjdM4jlABY/unyO1KboqLqt4fj5MlKDb6o8kDDqOocj4jaqI/4rMPwLH345RJaBRwOV4+PTzU749EyMHmOCG0RVBH3Ajnl50UYPpl8ScZYw/IRsj6tpn7pJYZpmt8ltE/WFc8DxV0u93/r8TDJdLwTNbVTjFSWCDeCC0QVwxGG/cqpV+BZCeOeCKGRVRlhlk4jrTrBbU1YjM8xYvPADuOR9juVMoLHTL5Py/gthY0KscQaG4hZXFxeGXtJrKG4pVbXY4lEoDLpARetkrY2R3KVFxewlLGCKH/SxYxsaYya3QrQtN+GRUGsF20lsTNeokHEka9e5IOJy8VXjPVsWfRTQVlZWRkLOt13EvI1nAure0nuChIupmvsex7Y20Jv3o7P9PyORrXJTx4M0665iBACAEAICt03o7rW1b324bxm1cvtTQf6qru+8uP2Nek1Hspb8P8AuTHvxpgRiMwvhpRcX0yR3lxkjcdqj8CS9CN8YU1JkuvBlekmlBEQGCsgII3bK+C7Wg0ztWZe6ZrdTjaKyzTaPtgkjZI3BwB8cuIXKurdVjrfgy6LU4poea5V5ItErJFJSISidS3heyeSMdmQl9Rfi3+3fwPqrHLrhvyvt/BPp6X6P7jDe0wjNv7Cms2VeqK33Z58zpg1m+iQj1xwuURb6ZFTONSSuTr+efzzUXujZW+qOB2zz04HH5Xtc8ZXmU2V5HmOoVcm4SwzM1lE721C1SiprKKk8MUtEP1DH6htH3DftWayvqWVyufX1+Jorn+F/I5jfsWeMnFnslkcjcCL1vrnCyOGZ5JxZBaLMDjyIxHyNyqnUltLj7FtdjXAlUtNDyOR4LHOLi8GnaSyiZkq8TK3Ek1qqfVkhjBFKBgcFHJZEQlJYdxwPsnTk0RxJHbLQotHjgSCVeJEOkR6OdKXf81FnH/Rc17N/WNGuHE/peKfiqvrOyqY1Lq/5HM1vejjy3/g+nruHKBACAEAIAQFXpTQrJu13H/cM/zDP1XN13ZlWq34l5/v5mvT6ydO3K8v2M1bNEzR1qwvG1na8hf5L5fUdj6mriOV5rf8uTrV6ymfjj4lHPM04V5VWSFclyWzmZLTXRu0SSF0LTqyFodrXauRNTfSmxdzTdoUV1qNj3RjlXKT7viajQmj22VghDi5tSak4E4jcFyNXc9VL2mMM3V1KEMItWmnBYk88kzvWXvBHByJ1I96ADqGuRuPML2uWHg8l7oxZpcHC/bQ3EZioVlc3XPL+aKprqWBiM6rrsDePdXrFc9uPArfejvycaRsms2o48DtU7q8d+PzPabel4ZWwOyPNY+GbJLO6HrI+p1ScuzvGzitUIe0WM742/b9jNasd5fMdimU6runZmeUMkzgDhitbUZrK5K1lciE7NW8C7MbN43LFdHxx/fQ0wfVsz1jjQFUpSiuoNLOCZstVarc8lbhgjmaDjeFBtZJwbXAhKCze3bs4qtwXgaYtS+J0yZRwHA660L3BHoYrbpGtYesIDTtIHhvUoQm33UTTSKiy2y/VP6XC9rmnBwI2rRZVtlfTyLVYmMW/STYonPJFaENFcSoaeiVtijgqstjEz/8PrO60aQg6oHViJlmfS4ChABOFXGgp+Y5FfW6alqWX4HH1V0enC8T7wuic0EAIAQAgBACAEBk+kWj9R/WNHZcb9xzHPHxXxnbWgdVvtY+7L8n/J2tDf1x6Jcr7FR1i4ajg6HSRTsBCui8E4vAm21avZeabHexVkq1LeKEo43JjNtu9CoKPkFg4a6/DmCptbE/AwnS7T8pfIxrxGyM0AFNZxu+V9J2foaoxjLGW/E4+pvllpPGDZdALUH2Nl5JFzqmprtPFcntKvo1L9S2mWa0aEml2WR2FY4yXuvjw9P48y7GdxqzzZHmtdVvTsyicPFCOkbJ9bBxG1VXVJrMTRTbjuyFGPDgsqlhmlrA3FNW44jzV+OvdcmeUMccDLJV7GxxKnAkL6q7rUiGMCssRF7ObcuSpksLK4LoyT2l9SOOcHjmMPJUS2JuDRKZF51EFEjLl4pE0iutALKuYKjNvu34V8emXPJcm8YZ1ZrZG6mtdx9ivOiSlghY3Hg+a6R0y6Z0sr3dlpLY47wALwK0z3+y+np0qqjGuK3e7ZzHc5ZnJ/I+mfwx6KsdYGPnBLpCXMNSC1pwAvw451V0dLXqZTlNbZwvls39fsUS1E6elRfq/n/Az0h/hk2dzDHO5jQaPDmh5LagnVpQVuzHjgraNAqX3ZbevP1K56tz3ktzaaH0TFZohFAwMaPEn7nH6jvW6MVFYRmlJyeWOqREEAIAQAgBACAEBHaIWvaWuFQcVVdTC6DhNZTJQm4SUo8mK0tot0LtrT3Xex2FfE6/s+zSz33j4P8AR+p9DpdVG5evkVjnLDg2JClri1hvVtc+lk0VRkfGQCexnUVpvW1KFibS3KpLDLFtkeb2vpwJCze2itmjzDKiDoDE6YySyOkYaksvadYnNwNabriug+2rFX0Rjh+fp8PM570S68t7Gq0XoqGDW6lmprUqA5xF2FxN2K512osux1vOC6Najsh5xqqGSWxEH04jDfu+FZF5WP7/AHyJuPiNwSVFQtFTfKM8442YhbbLQ67P1N9x8KuytS3Roqs8JEDJA4KhNx5LmsE7LRS4+PyrMpkHXngnbIo5KnE6EiZPOkTt0Gte06rsjt3O3L2MsbNbFlba+AnHbyLni8Y/vYvZVJ7xLuhPdE8NqDq31HK5QlBrYi44KDT3SdkcZ6mtaHtH1a3Gm83LqaXs/rklMz26joTZW9GtISSsPWdouJIuAoDhgrddRXVNdG2BRKdlWZFho3+E75nh7pDFGTVwLSSRsaCfM+a6+ks1F0d49K83z9P+jl3xprezy/JfufZrFZWxMbGwUa0ADgF0qqlVBQXgYpzc5OT8SZWEAQAgBACAEAIAQAgBACA4ljDgQ4Ag4g4KE4RnFxkspnsZOLyuTN6R6L4mE/pcfR3z4r53Vdhfiofyf6P9/qdajtPG1i+aM9a9HyR99pbxF3jgVw7dPbT/ALkWvt9eDqV6iuz3WmVtqs9Qo12dLLmsoTsdoMR1XXty3buC0WQjcsx5+5VhovY5AcFz2pReGCUSnNepkelHQkC92POlkdqtDI2mR57IHPhxXkYSsmoV75ISn0ooNFdMY5bSImMc3WDi0m8EipIwAwBN1Quvb2fZRV7VPjlFML42S9m0agvrQjHMb9vBYc5xKHPkW4xsym0lJ1cgOAf5EY/vipez609jRW9sHbZq3qnp6S3AdcRhXkprfkOKYw20Vy8CvGkVOHkLaU0lHC3We41I7LaGrjsqrtNQ73hFU7PZrLMuelgkmZH1L2vP1EjCle0KC5dF9mOFTn1pryKK9Z1WKHS9zRzRgsN4FRfzXJhJqfGTTatjBt0XaLRIbNHUhz2gml2rgDXA3L6mFlcEppZk+F6nKsjN5T48/Q/Q+hdGss8EULAA2NjWjkLzzNSurVDpgk+f1ObOXVJseVhAEAIAQAgBACAEAIAQAgBACAEAIDwhALyaPid3omHixvws8tJRJ5lCL+SLY32x4k/qz2GwxMNWRsadoY0HxAU4UV1+5FL4I8lbOXvSb+YlpPQMcxLu4/7m5/mGfqsWs7Mp1He4l5r9fMvo1tlW3K8mZ+2aAmZgOsH4aE/0m/wqvnruw9TB91KS9NvyZ06+0KZc7FD/AMa3aaioI1HAg7CKXLmy0808NG9YayZvpY19oawMq7VdUsILQbqVN19PddXs1wocnPxXPJk1FMp46T3ox0bMb2zzGsja6rQey2oI8aFNf2grIuqvh8vzPKNK4Prm9/sd9L+krmN6mCvWHvGtNUbCcv8AKdl9n5ftbOPAp1VzXdjyVvR+x26SE2ibXks5JaHHtUc0ir77w3vNrhiuprNNBR664/FkNHdLr6Zy+CNNZMBQr52zk7KY4xipbPcnXVjavOpnmTEdPJnCaJwBcGh2AJphkOS+g7HjF1ST2ycjXdSkmW/8PehUltY61yPMV4bFVutrAd4kEg0FwB/Muo6FbBwi8JfcyR1HspqbWTdx9BXYOmBH5T6VWF9jTztNL5fyaH2nF/h/P+DQ6H0FFZ72irvuIA8Bkt+k7Or076suUvN/p5GG/VTt24XkWq6BmBAeVQHqAEAIAQAgBACAEAIAQAgBACAEAIAQAgBAVWltAxT9ojUf97cf1D6vXesOr7Pq1O8tn5r+7mqjV2U7LdeRlbd0UtDcA2QbW0B5td7ErhW9j6it9zvL47/mdSvtCqXvbFZJoG1EkNY8fpNPFUR0d6eHU2aJamlr30UTP4W2uaUdYQ2NzyXvLhrhuYABNTSoFaBfRaaNjWHDp29DjXygvdln6n2ixWRkUbIo2hrGNDWgYAAUAW9JJYMbedyp0j0VgkOs0GJ21lwPFuHhQrBqOzaLt8Yfmv2NlOvtr2zlepSzdEJm9x7Hjmx3gajzXIt7EtXuNP8AL9zow7VrfvJr8xUdG7QbjHzL2U8jVZl2Tq846V9UXf8A6Onxz+TLXR3QxtQ6chx+1tQObsTyouppux1He559FwYNR2m5bVrHq+TUwxNa0NaA1ouAAoAu1CEYLpisI5bbk8s7UjwEAIAQAgBACAEAIAQAgBACAEAIAQAgBACAEAIAQAgBACAEAIAQAgBACAEAIAQAgBACAEAIAQAgBACAEAIAQAgBACAEAIAQAgBACAEAIAQAgBACAEAIAQAgBACAEAIAQAgBACAEAIAQAgBACAEAIAQAgBACAEAIAQAgBACAEAIAQAgBACAEAIAQAgBACAEAIAQAgBACA//Z">
            <a:hlinkClick r:id="rId2"/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itchFamily="66" charset="0"/>
              </a:rPr>
              <a:t>QUALIDADE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596" y="1285860"/>
            <a:ext cx="8401080" cy="514353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t-BR" dirty="0" smtClean="0"/>
              <a:t>Atualmente </a:t>
            </a:r>
          </a:p>
          <a:p>
            <a:pPr>
              <a:buNone/>
            </a:pPr>
            <a:r>
              <a:rPr lang="pt-BR" dirty="0" smtClean="0"/>
              <a:t>		       ELEVADO CONSUMO DE ALIMENTOS 			MULTIPROCESSADOS</a:t>
            </a:r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r>
              <a:rPr lang="pt-BR" b="1" dirty="0" smtClean="0">
                <a:solidFill>
                  <a:srgbClr val="FF0000"/>
                </a:solidFill>
              </a:rPr>
              <a:t>“Falso” Obeso – obeso e desnutrido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5" name="Picture 7" descr="http://www.toptalent.com.br/wordpress/wp-content/uploads/obesidade20infantil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2500306"/>
            <a:ext cx="2689796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ector angulado 8"/>
          <p:cNvCxnSpPr/>
          <p:nvPr/>
        </p:nvCxnSpPr>
        <p:spPr>
          <a:xfrm>
            <a:off x="1071538" y="2357430"/>
            <a:ext cx="642942" cy="28575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  <a:latin typeface="Comic Sans MS" pitchFamily="66" charset="0"/>
              </a:rPr>
              <a:t>Quantidade X Qualidade</a:t>
            </a:r>
            <a:endParaRPr lang="pt-B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571744"/>
            <a:ext cx="8229600" cy="3752856"/>
          </a:xfrm>
        </p:spPr>
        <p:txBody>
          <a:bodyPr/>
          <a:lstStyle/>
          <a:p>
            <a:pPr algn="ctr">
              <a:buNone/>
            </a:pPr>
            <a:r>
              <a:rPr lang="pt-BR" sz="96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MODERAÇÃO</a:t>
            </a:r>
            <a:endParaRPr lang="pt-BR" sz="10000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2290" name="AutoShape 2" descr="Resultado de imagem para feijoada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Picture 2" descr="http://gourmetviajante.com.br/web/wp-content/uploads/2013/08/Feijoada-bolinha-ed1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357694"/>
            <a:ext cx="3183299" cy="2128832"/>
          </a:xfrm>
          <a:prstGeom prst="rect">
            <a:avLst/>
          </a:prstGeom>
          <a:noFill/>
        </p:spPr>
      </p:pic>
      <p:sp>
        <p:nvSpPr>
          <p:cNvPr id="31746" name="AutoShape 2" descr="Resultado de imagem para penca de banana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1748" name="AutoShape 4" descr="Resultado de imagem para penca de banana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1750" name="AutoShape 6" descr="data:image/jpeg;base64,/9j/4AAQSkZJRgABAQAAAQABAAD/2wCEAAkGBxQTEhUUEhQWFBUWGBQaFRgXFBQUFRgYGBcWFxgWFxcYHCggGBwlHBQWITEhJSkrLi4uFx8zODMsNygtLisBCgoKDg0OGxAQGywkICQsLCwsLCwsLCwsLC0sLCwsLCwsLCwsLCwsLCwsLCwsLCwsLCwsLCwsLCwsLCwsLCwsLP/AABEIAMIBAwMBEQACEQEDEQH/xAAcAAACAwEBAQEAAAAAAAAAAAAABAMFBgIBBwj/xAA+EAABAwEEBgkCBAYABwAAAAABAAIDEQQhMUEFElFhcYEGEyIykaGxwdFCUmJygvAHI5Ky4fEUFTM0Q1PC/8QAGwEBAAMBAQEBAAAAAAAAAAAAAAIDBAUBBgf/xAA2EQACAgEDAQUGBgEEAwEAAAAAAQIDEQQhMRIFIkFRYRMycYGRsUKhwdHh8CMUM1LxBkNEFf/aAAwDAQACEQMRAD8A+4oAQAgBACAEAIAQAgBACAEAIAQAgBACAEAIAQAgBACAEAIAQAgBACAEAIAQAgBACAEAIAQAgBACAEAIAQAgBACAEAIBO3aUihoJXhmthWvjdgN5uVVl9dbSm0slkKpz91ZGmPBAIIIIqCDUEHMFWlZxaLQ1gq48BmVRfqa6Vmb/AHZOFcpvCFBb3E3AAb71jjrpzfdjhepc6EuWMNmOwei1xtl4oqcEStlHDirVYmQcWdqZ4CAEAIAQAgBACAEAIAQAgBACAEAIAQCr7c2tG9o7sPH4WOetrT6Yd5+nH1LVTLl7HnXPOweJT2tr4SR70RRHJanNxLfA/KrnqLIctf35ko1KXGThulhm3wIKpXasU8Tj9NyT0r8GNRW1jsHDgbj5rXVrqLNoyWfJ7P8AMplTOPKGFrKyn0Np9loc9oaW6poKkdq4GtMjebtxWWrVRsk44xz+RfZQ4RUslwtRQCAXt1qEbC7PADaf3fyVN9yqh1MsqrdksIxtvZ1hLnE62IdmMbxw2cV85P8AyTlKe+fsddJRgoxKzRHSrqG6zQCzWIlZfqtIdQyx7q1JbnWtxrW6i+3TZqi+peGTJZFWvL2Zpn25rjrE1JXKt1blPrnuz2LilhHot9MF6u1XDhE1WpHn/NnDKqlHt2fkT/0kX4k0Om2nvgjzW6ntyqW1iwVz0UvwllDbAe6dYbP3gutVq4yWYPKMk6WuVgbilDsPDNbYWRnwUyi48kisIggBACAEAIAQAgBACAEAIAQEc8wYC5xoAq7bYVQc5vCRKMXJ4RTy2l0p+1mzbx28FwLNRbrH/wAYeXn8f24N0a41LzZO0BorgAtkIwrjnwK3mTKq26aJujw2rl6ntV+7VwbatEuZlRLaHk3uXHsvnLlm+NcUtkc9dTM+Ky5kyM0dtt28+KmnZ5nPslhkhtztU0ccOHorlZatlJr4Nr7GfrTML0etpss1peHONHkY1IBLyx4rm3X5glfSxubVfqs59eD1SWFnxPsmjtKh7A53ZOd11cMsOa6en1kbI5lsyi3TuEsLcnmt7RgCTwIHifaqsnqIxW25CNLZTWuUyEF1aYUGW4c/HwXKvk7ZJy4N1UVWsLkrNLTtjY6R9wZeduVKbSTSnFVOvqltyixSwjBPtDRARmWmo3u/yVkcZTv6n5mb2vfSRe2SVxZHf9LfQLDYoqUvizNLqyW1lcufdg2UpjMjllSOhBEBcrEi9I6ilINQaK6uc63mLwRlBSWGWdl0qbtbkQu1pu1JZSs+pis0i/D9C+stuDriRXI5H4K+k0+sjZs3+zOZZS4ji2lIIAQAgBACAEAIAQAgBAcvcACTcBioykopylwj1Jt4RmrZbTK/Y0d0e53r4/V616u5LiK4/d+p1qqFVD1HGEALpwcYQM8k2ys0nbC7sjDPeuXrtY5f44vbxNmnpUe8+SseKBcvJtW7FnGpXjRctjzV2AuO75wUcP4Fc2RTtdm1o4u+ArK+nzObek2V08094bGAPuLseApVbq4U7NvfyMFi6TNmrZy11P5gaH5ivcB41Y3+pdTCdWV+Hj7/AKhbwePA02hOkskD+rtH82EgAPDf5jMr6d8X8eOCtqvhJb7FsJdSNrFpuB7QRNG79bQcMCCajmtafUvMYwxbSOnYI7tbXdW4RjXNdtR2W4ZkKqyyEV3miSMnpy2vmp1tGtrUMBrU5F5zpkPVc16p2N9BG2xRWxj7fZ9aVsQce0RXcNvqeS2VWdNbm1wRraayazSYkiZXUdqj62EvA/M3FvhTeuRTCNktmvg9jT0QkhfQPSiOWrNYCQZVuO8fGS81nZ06+9jY8rik9maNtpquU68HQrOusXiRowehyng8wSBy8ItEsU5bgrq75w4ZXKuMuS+0XprBr/H5X0eg7XTxC36nL1Gja3gXoK+hTTWUc49XoBACAEAIAQAgBACAoekNtv6pvF/sPfwXzXbes/8Anj8Zfov1+h0tDT/7H8issgXG0yzI2WsZnmIYacAuhO5xrbXwKIQTlgrdVcZm3JBKKolksjsQihuFTTGme4FWykorCJ78k/UPcKN7A3Cp87h4KMYOT2WSmUo+LGY9HMYNZ5rTMnWK0vS9Eeu149EZnPqeIortJya9zRQefNUwsin3VhGDUZeyMX0jhaHNpfJ2jqj7bqgnKt1N7RvXY0cm478f3+soqzDkj0fpESjVce3hsr8HaF7dp3U8rglZB8xJmyguDTS47KqDg8dRR7ecfEa0lbTRlMBcaKqilJvJ47pS5K636R7ABxyGfletNVC6so9rjKXPB30esFf5zjVzsNw/Y5UC81dy/wBpLZFs5NbI1VlthC49lS5ROqxjL4o5L3xsd+ZrSfMLP7SyHuya+DOjVvyRvsDf/GdUjIGoHFp9lJWyx3tzXFYF+sc00fdXAjA/B3KfTGSzE0RY0yRQaJuIxG5VNFUkTALwrZ0GqaZ5kttEaVLDqvvb6bx8Ltdm9qOl+zs937GDVaVT70eTTNcCKi8HBfXRkpLKOS1jZnq9PAQAgPAEB6gBACAitMwY1zjgASqr7VVXKyXCWSUIOclFeJiusLnFxxJqvz+dkrJucuXufRdChFRQ0w0Cvg+mJRLdns94aOane30Rj8zyHLZDIFlksFsWIWh1+o3E4nYPkotlkvh5sfsVk8Fp0+nc3lme64amlDAt05wpjkojFzZUzTFzquN2QXG1FsrXlm6NajHCILRIe6zvuw3D7j7KuqP4pcIy2VorZNGhmF5Nak312kkrfXe5vBy74NcGem0U2RxlB6sHukD6R9Tq7cb8AunDUOCVeM+f8HnW69hOw2WZ/aaW0JOqSCHEVpWhN1VbbZVHZ5PJyi/eRNY7LNIXDXDWhzmkihJ1TQ0pTNQtsqhjbLIvpjwhnQWj2h0pdVz2SObrONTTI7qiiq1V0mopbJpMnZHupk/SCJ0FLXEKtFOvaMBlr02UuJyoFDSyjevYT58H+hpj0yhuXFlc2RjXtNQQCudb1Qk4yJLT4ZYxi5YpPc3VQJAVFNo04B8YcKOAv8CrYvfK5POCrtMLojtZtzbuO0b1qi1YvUtjIcgfVUSR7JDUblW0UyQwwqUSpnRapNHiZaaG0lqHUeeycDsPwu32T2l7KSqsfdfD8n+xi1em611x5NIvrDkggBACAEAIAQFP0lmpGG/cfIf5IXD7dt6aFBfif5L+cG7QQzZnyM7AMF8ojrTY2/JaHthFC8SSVnaHALTdD/JFLyRXGXdYvbXaoJ2LLfHvYLqV1CVjjzOJvKrS6ng0WPCwi4D9Vq6qmoQwjBjqkVsrtYrmWTdjyzZFdKEp3U91VjJfHg9sEdxecXeQyHIL2yOI7cIqsSbwcW5usNQYvu/T9XxzVdMnHMvIzex3yVumbPqxOAHe1Wjmbx/TVb9Hb1Syc+dXfyySxWKmrUbMl47k2VeyecsU0ZZaMbdtrxrerLru+8kraW5LBFENS1yNOEjWOHGlD5tPip2y66IzXhsaYV9UMeRoLMwU27QcDuXKnY08osqqaKWTR/8AwpJiH8gm9v8A6ju/B6cMNyvWqWJ++vHz/n7myMEti0s0tQsNkGmaIxwSArxRJYJ2Gq86St7Ejm1FDeP3irE8kclbNAYjUdz+3/Horve2fJdCaksMaidVUSR5JYJ2FRKmhqM1V9bUtmUy2PHtXko4CZfaBt+sOrce0O6do2cQvqOxtf7SPsZvdceq/dfY5mso6X1x4ZcLumEEAIAQAgBAZzpS7tNG4+Z/wvlu35f5IR9H+b/g6vZy7rZVQrgrk3SGZclps2wURG3junculZHPRP0M8Xyir0x3g3meS5+rWLDdpfdbOrIFVTyeWslnffRTtsbeEQhHYXcKKqbxsWrcr521NNpCjE0rZD0sdGtHE+yuuhiEc+OWZ4yzJsQjPbrsu9z7LHJYjgvlHYh0o3WdG3a4uPIU/wDpWaeXTGT9MGOyvI5RZ+rDJexQho8U12/a93gTUeRWm95xLzSLPYp7i+m4LmSjvRG/8jrneBoeFVdpLM5qfEuPiR9l0Syiwsr7lksRb7NDDjUccQqlsz3BTyxGFwp/0zh+E/ad2xdCMldHfktg/AeikqqXHBKSGo1EpkMMTBSzss5hTWx5krpIDEbu4cPw7uClJZNEJ9aw+RiMqhohJEzHLxbEGiZpqrYvOxW9gBLSCDQi8FTjKVc1OOzXB40pLD4NZo+1iVgcMcHDYc19xotVHU1Ka+a8mcS6p1T6WMrWVAgBACAEBlekkoM1B9LW14kk+hC+R7cmpalJeC3+52dBFqrL8WV8ZvXFRrkhuS9q1z70EzPHaRNY5ajV5jiAbv3sWvR3dUfZPnwK7oYfUVukjWUcFk1b/wAjNmn2q+ZNZ1TW8EJ7novcvYb2I84iRyBQl5k4ikbav4L2HJfJ4gO24X8Gj3WrW7SivQzU8Z9SqiGJ3lYZm1kTjWVu5p8z/hSxit/Ei4jYcs/SeYE3CkhP3AeIuPlRaMZgl5FkVsMEVF4qDcRtBxCgljgi0K2NurVh+nA7WnA+3JW2pS73n9wuB1hWdwPGdyRBwIIqDivYNxeUQzgrGRmN2qbx9J2jfvWttTXUjRGXUh+J6paKpIbjKiUyQ0wVV8Fkoex46PEEVBxXqj07BSK6SIxna04HZuKrnX4o1Rl1r1JWuVOCLRMxyLYraJaq7OUQxgc0NaurkAPdfceOR9ua6XZGq9hf0viW3z8P2M+rq9pXlco1C+yOOCAEAIDx7qAk4C8rxtJZZ6ll4MHPKXPLj9dT51p4L89tsd1krH4vJ9LCKhDpXgeMKqDQ9Z33UWqmSa6WZrFjcjJ1TdjUEcQoKTqllfEljrW5FpNtS2QCgdWu4/7qrtZHqxaltL7+JPTPCdb8DqIrJFiSJIh2wraF/lSIS9zJ5Ky5LYYPYyFLOO0SoQeJIvn7uBm14ngPRatZvNfBFNXBXQjshYpcmqT3FiP5o/KPV3wrP/X8ya4Y3RUkMkFrbdXYfLA/vcrYeROt74JIL1Fo8nseWmHBwxb5jMe6lF+BFS3BjsDkotEmhtiraKZHk9nDhQ8tx2qUW0eRnh5FWtINDiPPepsvymsonjcoFbQ3C9WQlhlEojjL1uilJGd7EFojxBvBxCz2JwZZCXiVj2Fhob2nA+x3qmUfFG2MlNepKx6paIOJO1y8UsFTR68qzqyeI1ui7T1kbXZ4HiLj88193oNR7fTxn4+PxXJw9RX7OxxG1sKQQAgEtNPpBIfwkeN3usXaM+jS2P0++xo0seq6K9THT90EZX/K+G4O9D3mmch3gVFvclgljkXqeCEoksjqhTlLqK4rDPI36zXRnChI3EfuvJX0WOUJVP4r9RKPTJTRFZXZbFkjyWWLxGNajgdhBVyl0WKRVjMWhm1Mxp+63rbqq+cFNcisg7x4rnLk2z91DMwrXh7LVqN2n6FMNhKJvZHBZGaJPvCcwpIPyjyJVkfcLY8MeLaqopyedXkc1JM9yK2YUJGw0+FKW+5bN5WR/VqoGfOBWSPVO44bjsXpbGWUTQlRZCY2wKcY5KGzi02ao35HYpOGD2uzAoBkcVBrBo2e6JWOUSDQ1DKr6rOllE4DjiHBdCTjbAzrMWIzxA1BFxXPa6HvwaYSfKK4gsNDeMuCqkjWmprJOyRVYK3EkLkIYL7orNUPbsIPjcf7V9T/AOP2dycPJp/X/o5naMMSjIvl9Ec0EAICt6Rf9u/9H9zVzO2M/wCjl8vujXov9+Pz+xlWXtovinwdp7SyKxGh1f6fhQl/yLZeZ0SpDB22VeZPHAGyX12KcJ9ElI8lDKwdg0eaJNdM3gjjMENOvCm90UrZjUR1mb23H29/BdKv/NQn4rZ/p/fQol3J/ErHNo8/vcuVJOMsGxPqgMBaG8wRWLRDs8CfVZi2XInam0ew/mHp8qyPuF0HsxyAdngvHxkpnsyTUUSORW0R0OtyPsVLwLoSysDEDl4VTRJJECFLBGMsMUFQaH/Y2qDL9msobhepQlhlE4jbaFbIpSRneUQWmzg+x2KmcOnktrswJUINDj6qlxwaMprKJGOUCLQzFIra7HFlMokr71om+tFa2E7THUU8OKyvbY0Qlh5EQDzVfVh7mnKZPGSV5JbZRXLCL7olHQyH8nPFfR/+OrPtJfBfc5faUk1HHqaRfTnKBACAT0vFrQyD8JI4i8eiya+v2mmnH0ZfppdNsX6mNhPmvgUz6CaIbVEo5wyUHlYIBNW51zvI8N+5SUcbrg9WY8nk0gY0ukcABmblZCDseIok5JFLJ0rjBcI2F9K3k0BpmKA1HEhdKPZ2I9/llDuUnsP6D0sLQC8XUND6+/kser0zolhk65qcNjRQGqrq5wyiawdxydW6uLTiNo+VfTa9PZvvF8r++KISj7SOPE80lHeHDA57ivddXiXUuGe6eWziziIqip5TRKWxGxvacOfj/pV43wSb2TFbc3s1+1w8Dd7hTrWzRdU+9jzJLM/wN3PJI7vDI2IbAUMFOTl8deBXuGj1SFmAg0OXmNq8exc2msj0N6vrw9jNLYitNnr7FRnXgnXZgVjJBobiqHtsy5pNZQ5DKrK7OlmecR5oDgupFRtiZnmLE7VZ8jy3LFZW4PD4NFdnihE1BoeWwrPJYNSxJZRLG5QK2idj1ZGeCpxB4qk99xHYVmFL9mO8fKqlHq2LUz5ppHSs1otIfZiWkUaz7jrENaA3OpI8RsX0+l0VdVPs7Flv7mSy2UnmLwkfZ+gegH2Ozakz9eV73SSGpcA51OyCchTxJXbopVa2WPgcq2zrZo1eVAgBACAxGkLL1Ujm5Yt/KcPjkvgO0NM9PfKHhyvg/wC4PoqLfa1qX1+JA81WFstSwIWmGqshPDL4vPJRdJLA+aEsBq4GrSSRuIJzuXR0N8Kbep8eJTdQ5xxEz9k0FO4iNxZCDmO240HwupZraYrrWZfkZlprcYeEjb6G0WyCMMZtq4nEnCp5ALg6nUyvn1yNMIKtdKLmFyqTwVzQ1cQtS6Zxw+SjdM4jlABY/unyO1KboqLqt4fj5MlKDb6o8kDDqOocj4jaqI/4rMPwLH345RJaBRwOV4+PTzU749EyMHmOCG0RVBH3Ajnl50UYPpl8ScZYw/IRsj6tpn7pJYZpmt8ltE/WFc8DxV0u93/r8TDJdLwTNbVTjFSWCDeCC0QVwxGG/cqpV+BZCeOeCKGRVRlhlk4jrTrBbU1YjM8xYvPADuOR9juVMoLHTL5Py/gthY0KscQaG4hZXFxeGXtJrKG4pVbXY4lEoDLpARetkrY2R3KVFxewlLGCKH/SxYxsaYya3QrQtN+GRUGsF20lsTNeokHEka9e5IOJy8VXjPVsWfRTQVlZWRkLOt13EvI1nAure0nuChIupmvsex7Y20Jv3o7P9PyORrXJTx4M0665iBACAEAICt03o7rW1b324bxm1cvtTQf6qru+8uP2Nek1Hspb8P8AuTHvxpgRiMwvhpRcX0yR3lxkjcdqj8CS9CN8YU1JkuvBlekmlBEQGCsgII3bK+C7Wg0ztWZe6ZrdTjaKyzTaPtgkjZI3BwB8cuIXKurdVjrfgy6LU4poea5V5ItErJFJSISidS3heyeSMdmQl9Rfi3+3fwPqrHLrhvyvt/BPp6X6P7jDe0wjNv7Cms2VeqK33Z58zpg1m+iQj1xwuURb6ZFTONSSuTr+efzzUXujZW+qOB2zz04HH5Xtc8ZXmU2V5HmOoVcm4SwzM1lE721C1SiprKKk8MUtEP1DH6htH3DftWayvqWVyufX1+Jorn+F/I5jfsWeMnFnslkcjcCL1vrnCyOGZ5JxZBaLMDjyIxHyNyqnUltLj7FtdjXAlUtNDyOR4LHOLi8GnaSyiZkq8TK3Ek1qqfVkhjBFKBgcFHJZEQlJYdxwPsnTk0RxJHbLQotHjgSCVeJEOkR6OdKXf81FnH/Rc17N/WNGuHE/peKfiqvrOyqY1Lq/5HM1vejjy3/g+nruHKBACAEAIAQFXpTQrJu13H/cM/zDP1XN13ZlWq34l5/v5mvT6ydO3K8v2M1bNEzR1qwvG1na8hf5L5fUdj6mriOV5rf8uTrV6ymfjj4lHPM04V5VWSFclyWzmZLTXRu0SSF0LTqyFodrXauRNTfSmxdzTdoUV1qNj3RjlXKT7viajQmj22VghDi5tSak4E4jcFyNXc9VL2mMM3V1KEMItWmnBYk88kzvWXvBHByJ1I96ADqGuRuPML2uWHg8l7oxZpcHC/bQ3EZioVlc3XPL+aKprqWBiM6rrsDePdXrFc9uPArfejvycaRsms2o48DtU7q8d+PzPabel4ZWwOyPNY+GbJLO6HrI+p1ScuzvGzitUIe0WM742/b9jNasd5fMdimU6runZmeUMkzgDhitbUZrK5K1lciE7NW8C7MbN43LFdHxx/fQ0wfVsz1jjQFUpSiuoNLOCZstVarc8lbhgjmaDjeFBtZJwbXAhKCze3bs4qtwXgaYtS+J0yZRwHA660L3BHoYrbpGtYesIDTtIHhvUoQm33UTTSKiy2y/VP6XC9rmnBwI2rRZVtlfTyLVYmMW/STYonPJFaENFcSoaeiVtijgqstjEz/8PrO60aQg6oHViJlmfS4ChABOFXGgp+Y5FfW6alqWX4HH1V0enC8T7wuic0EAIAQAgBACAEBk+kWj9R/WNHZcb9xzHPHxXxnbWgdVvtY+7L8n/J2tDf1x6Jcr7FR1i4ajg6HSRTsBCui8E4vAm21avZeabHexVkq1LeKEo43JjNtu9CoKPkFg4a6/DmCptbE/AwnS7T8pfIxrxGyM0AFNZxu+V9J2foaoxjLGW/E4+pvllpPGDZdALUH2Nl5JFzqmprtPFcntKvo1L9S2mWa0aEml2WR2FY4yXuvjw9P48y7GdxqzzZHmtdVvTsyicPFCOkbJ9bBxG1VXVJrMTRTbjuyFGPDgsqlhmlrA3FNW44jzV+OvdcmeUMccDLJV7GxxKnAkL6q7rUiGMCssRF7ObcuSpksLK4LoyT2l9SOOcHjmMPJUS2JuDRKZF51EFEjLl4pE0iutALKuYKjNvu34V8emXPJcm8YZ1ZrZG6mtdx9ivOiSlghY3Hg+a6R0y6Z0sr3dlpLY47wALwK0z3+y+np0qqjGuK3e7ZzHc5ZnJ/I+mfwx6KsdYGPnBLpCXMNSC1pwAvw451V0dLXqZTlNbZwvls39fsUS1E6elRfq/n/Az0h/hk2dzDHO5jQaPDmh5LagnVpQVuzHjgraNAqX3ZbevP1K56tz3ktzaaH0TFZohFAwMaPEn7nH6jvW6MVFYRmlJyeWOqREEAIAQAgBACAEBHaIWvaWuFQcVVdTC6DhNZTJQm4SUo8mK0tot0LtrT3Xex2FfE6/s+zSz33j4P8AR+p9DpdVG5evkVjnLDg2JClri1hvVtc+lk0VRkfGQCexnUVpvW1KFibS3KpLDLFtkeb2vpwJCze2itmjzDKiDoDE6YySyOkYaksvadYnNwNabriug+2rFX0Rjh+fp8PM570S68t7Gq0XoqGDW6lmprUqA5xF2FxN2K512osux1vOC6Najsh5xqqGSWxEH04jDfu+FZF5WP7/AHyJuPiNwSVFQtFTfKM8442YhbbLQ67P1N9x8KuytS3Roqs8JEDJA4KhNx5LmsE7LRS4+PyrMpkHXngnbIo5KnE6EiZPOkTt0Gte06rsjt3O3L2MsbNbFlba+AnHbyLni8Y/vYvZVJ7xLuhPdE8NqDq31HK5QlBrYi44KDT3SdkcZ6mtaHtH1a3Gm83LqaXs/rklMz26joTZW9GtISSsPWdouJIuAoDhgrddRXVNdG2BRKdlWZFho3+E75nh7pDFGTVwLSSRsaCfM+a6+ks1F0d49K83z9P+jl3xprezy/JfufZrFZWxMbGwUa0ADgF0qqlVBQXgYpzc5OT8SZWEAQAgBACAEAIAQAgBACA4ljDgQ4Ag4g4KE4RnFxkspnsZOLyuTN6R6L4mE/pcfR3z4r53Vdhfiofyf6P9/qdajtPG1i+aM9a9HyR99pbxF3jgVw7dPbT/ALkWvt9eDqV6iuz3WmVtqs9Qo12dLLmsoTsdoMR1XXty3buC0WQjcsx5+5VhovY5AcFz2pReGCUSnNepkelHQkC92POlkdqtDI2mR57IHPhxXkYSsmoV75ISn0ooNFdMY5bSImMc3WDi0m8EipIwAwBN1Quvb2fZRV7VPjlFML42S9m0agvrQjHMb9vBYc5xKHPkW4xsym0lJ1cgOAf5EY/vipez609jRW9sHbZq3qnp6S3AdcRhXkprfkOKYw20Vy8CvGkVOHkLaU0lHC3We41I7LaGrjsqrtNQ73hFU7PZrLMuelgkmZH1L2vP1EjCle0KC5dF9mOFTn1pryKK9Z1WKHS9zRzRgsN4FRfzXJhJqfGTTatjBt0XaLRIbNHUhz2gml2rgDXA3L6mFlcEppZk+F6nKsjN5T48/Q/Q+hdGss8EULAA2NjWjkLzzNSurVDpgk+f1ObOXVJseVhAEAIAQAgBACAEAIAQAgBACAEAIDwhALyaPid3omHixvws8tJRJ5lCL+SLY32x4k/qz2GwxMNWRsadoY0HxAU4UV1+5FL4I8lbOXvSb+YlpPQMcxLu4/7m5/mGfqsWs7Mp1He4l5r9fMvo1tlW3K8mZ+2aAmZgOsH4aE/0m/wqvnruw9TB91KS9NvyZ06+0KZc7FD/AMa3aaioI1HAg7CKXLmy0808NG9YayZvpY19oawMq7VdUsILQbqVN19PddXs1wocnPxXPJk1FMp46T3ox0bMb2zzGsja6rQey2oI8aFNf2grIuqvh8vzPKNK4Prm9/sd9L+krmN6mCvWHvGtNUbCcv8AKdl9n5ftbOPAp1VzXdjyVvR+x26SE2ibXks5JaHHtUc0ir77w3vNrhiuprNNBR664/FkNHdLr6Zy+CNNZMBQr52zk7KY4xipbPcnXVjavOpnmTEdPJnCaJwBcGh2AJphkOS+g7HjF1ST2ycjXdSkmW/8PehUltY61yPMV4bFVutrAd4kEg0FwB/Muo6FbBwi8JfcyR1HspqbWTdx9BXYOmBH5T6VWF9jTztNL5fyaH2nF/h/P+DQ6H0FFZ72irvuIA8Bkt+k7Or076suUvN/p5GG/VTt24XkWq6BmBAeVQHqAEAIAQAgBACAEAIAQAgBACAEAIAQAgBAVWltAxT9ojUf97cf1D6vXesOr7Pq1O8tn5r+7mqjV2U7LdeRlbd0UtDcA2QbW0B5td7ErhW9j6it9zvL47/mdSvtCqXvbFZJoG1EkNY8fpNPFUR0d6eHU2aJamlr30UTP4W2uaUdYQ2NzyXvLhrhuYABNTSoFaBfRaaNjWHDp29DjXygvdln6n2ixWRkUbIo2hrGNDWgYAAUAW9JJYMbedyp0j0VgkOs0GJ21lwPFuHhQrBqOzaLt8Yfmv2NlOvtr2zlepSzdEJm9x7Hjmx3gajzXIt7EtXuNP8AL9zow7VrfvJr8xUdG7QbjHzL2U8jVZl2Tq846V9UXf8A6Onxz+TLXR3QxtQ6chx+1tQObsTyouppux1He559FwYNR2m5bVrHq+TUwxNa0NaA1ouAAoAu1CEYLpisI5bbk8s7UjwEAIAQAgBACAEAIAQAgBACAEAIAQAgBACAEAIAQAgBACAEAIAQAgBACAEAIAQAgBACAEAIAQAgBACAEAIAQAgBACAEAIAQAgBACAEAIAQAgBACAEAIAQAgBACAEAIAQAgBACAEAIAQAgBACAEAIAQAgBACAEAIAQAgBACAEAIAQAgBACAEAIAQAgBACAEAIAQAgBACA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17475" y="-1851025"/>
            <a:ext cx="5153025" cy="38671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Picture 8" descr="http://www.academia24horas.com.br/wp-content/uploads/2014/07/penca_banana_baixa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6380" y="4429132"/>
            <a:ext cx="2988122" cy="20880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57166"/>
            <a:ext cx="8229600" cy="775542"/>
          </a:xfrm>
        </p:spPr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Quantidade X Qualidade</a:t>
            </a:r>
            <a:endParaRPr lang="pt-BR" b="1" dirty="0">
              <a:solidFill>
                <a:schemeClr val="tx1">
                  <a:lumMod val="85000"/>
                  <a:lumOff val="1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752988"/>
          </a:xfrm>
        </p:spPr>
        <p:txBody>
          <a:bodyPr/>
          <a:lstStyle/>
          <a:p>
            <a:pPr algn="ctr">
              <a:buNone/>
            </a:pPr>
            <a:r>
              <a:rPr lang="pt-BR" sz="32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OBESIDADE</a:t>
            </a:r>
            <a:endParaRPr lang="pt-BR" b="1" dirty="0" smtClean="0">
              <a:solidFill>
                <a:schemeClr val="bg2">
                  <a:lumMod val="2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6" name="Picture 4" descr="obesida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2285992"/>
            <a:ext cx="3565525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846980"/>
          </a:xfrm>
        </p:spPr>
        <p:txBody>
          <a:bodyPr>
            <a:noAutofit/>
          </a:bodyPr>
          <a:lstStyle/>
          <a:p>
            <a:pPr algn="ctr"/>
            <a:r>
              <a:rPr lang="pt-BR" sz="4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itchFamily="66" charset="0"/>
              </a:rPr>
              <a:t>OBESIDADE</a:t>
            </a:r>
            <a:endParaRPr lang="pt-BR" sz="4000" dirty="0"/>
          </a:p>
        </p:txBody>
      </p:sp>
      <p:pic>
        <p:nvPicPr>
          <p:cNvPr id="4" name="Picture 2" descr="http://t3.gstatic.com/images?q=tbn:ANd9GcTRaqlrJvzTzU4d0lyzEob6GQWFMBn57q0Qjezlb9pSGfDoT4JtNA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51678" b="16118"/>
          <a:stretch>
            <a:fillRect/>
          </a:stretch>
        </p:blipFill>
        <p:spPr bwMode="auto">
          <a:xfrm>
            <a:off x="0" y="3651830"/>
            <a:ext cx="2357454" cy="320617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46" y="4009745"/>
            <a:ext cx="2357454" cy="284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1357298"/>
            <a:ext cx="1814517" cy="244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Foldercapa23_sem_data_cop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5038" y="0"/>
            <a:ext cx="18589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diabetes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896224" cy="222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ilvanfilho.files.wordpress.com/2011/05/bullying.jpg?w=50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86050" y="2643182"/>
            <a:ext cx="2147220" cy="2857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704104"/>
          </a:xfrm>
        </p:spPr>
        <p:txBody>
          <a:bodyPr>
            <a:noAutofit/>
          </a:bodyPr>
          <a:lstStyle/>
          <a:p>
            <a:pPr algn="ctr"/>
            <a:r>
              <a:rPr lang="pt-BR" sz="4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itchFamily="66" charset="0"/>
              </a:rPr>
              <a:t>QUANTIDADE</a:t>
            </a:r>
            <a:endParaRPr lang="pt-BR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68155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t-BR" sz="2800" b="1" dirty="0" smtClean="0">
                <a:solidFill>
                  <a:srgbClr val="FF0000"/>
                </a:solidFill>
              </a:rPr>
              <a:t>INSUFICIENTE</a:t>
            </a:r>
            <a:endParaRPr lang="pt-BR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pt-BR" b="1" dirty="0" smtClean="0">
                <a:solidFill>
                  <a:srgbClr val="FF0000"/>
                </a:solidFill>
              </a:rPr>
              <a:t>				</a:t>
            </a:r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DESNUTRIÇÃO</a:t>
            </a:r>
          </a:p>
          <a:p>
            <a:pPr>
              <a:buNone/>
            </a:pPr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			DEFICIÊCIA DE VITAMINAS E 						MINERAIS</a:t>
            </a:r>
          </a:p>
          <a:p>
            <a:pPr>
              <a:buNone/>
            </a:pPr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				ANEMIAS (Fe, B12, Ac. </a:t>
            </a:r>
            <a:r>
              <a:rPr lang="pt-BR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Fól</a:t>
            </a:r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>
              <a:buNone/>
            </a:pPr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				CEGUEIRA NOTURNA (A)</a:t>
            </a:r>
          </a:p>
          <a:p>
            <a:pPr>
              <a:buNone/>
            </a:pPr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				OSTEOPOROSE (Cálcio)</a:t>
            </a:r>
          </a:p>
          <a:p>
            <a:pPr>
              <a:buNone/>
            </a:pPr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			</a:t>
            </a:r>
          </a:p>
          <a:p>
            <a:pPr>
              <a:buNone/>
            </a:pPr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			</a:t>
            </a:r>
            <a:r>
              <a:rPr lang="pt-BR" b="1" dirty="0" smtClean="0">
                <a:solidFill>
                  <a:srgbClr val="FF0000"/>
                </a:solidFill>
              </a:rPr>
              <a:t>MORTE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4" name="Picture 9" descr="http://www.webciencia.com/13_fo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500306"/>
            <a:ext cx="2391503" cy="392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158" y="642918"/>
            <a:ext cx="8229600" cy="3429024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pt-BR" sz="48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DESAFIOS E POSSIBILIDADES NA CONSTRUÇÃO DA POLÍTICA PÚBLICA</a:t>
            </a:r>
            <a:endParaRPr lang="pt-BR" sz="4800" b="1" dirty="0">
              <a:solidFill>
                <a:srgbClr val="FF9933"/>
              </a:solidFill>
            </a:endParaRPr>
          </a:p>
        </p:txBody>
      </p:sp>
      <p:sp>
        <p:nvSpPr>
          <p:cNvPr id="52228" name="AutoShape 4" descr="Resultado de imagem para alimentaÃ§Ã£o saudav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2230" name="AutoShape 6" descr="Resultado de imagem para alimentaÃ§Ã£o saudav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 descr="C:\Users\NUTRICAO\Downloads\a150b04e-861c-476b-88a0-9d4718152a92.JPG"/>
          <p:cNvPicPr/>
          <p:nvPr/>
        </p:nvPicPr>
        <p:blipFill>
          <a:blip r:embed="rId2"/>
          <a:srcRect l="4387" t="32080" r="62006" b="53885"/>
          <a:stretch>
            <a:fillRect/>
          </a:stretch>
        </p:blipFill>
        <p:spPr bwMode="auto">
          <a:xfrm>
            <a:off x="285720" y="4071942"/>
            <a:ext cx="378621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pPr algn="ctr"/>
            <a:r>
              <a:rPr lang="pt-BR" b="1" dirty="0" smtClean="0">
                <a:latin typeface="Comic Sans MS" pitchFamily="66" charset="0"/>
              </a:rPr>
              <a:t>JOAQUIM TÁVORA</a:t>
            </a:r>
            <a:endParaRPr lang="pt-BR" b="1" dirty="0"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r>
              <a:rPr lang="pt-BR" dirty="0" smtClean="0"/>
              <a:t>Distribuição gratuita e diária de um litro de leite (</a:t>
            </a:r>
            <a:r>
              <a:rPr lang="pt-BR" dirty="0" smtClean="0">
                <a:solidFill>
                  <a:srgbClr val="FF0000"/>
                </a:solidFill>
              </a:rPr>
              <a:t>Ferro e Vitaminas A e D</a:t>
            </a:r>
            <a:r>
              <a:rPr lang="pt-BR" dirty="0" smtClean="0"/>
              <a:t>) às crianças de 06 a 36 meses</a:t>
            </a:r>
          </a:p>
          <a:p>
            <a:pPr>
              <a:buNone/>
            </a:pPr>
            <a:endParaRPr lang="pt-BR" b="1" dirty="0" smtClean="0"/>
          </a:p>
          <a:p>
            <a:pPr>
              <a:buNone/>
            </a:pPr>
            <a:r>
              <a:rPr lang="pt-BR" b="1" dirty="0" smtClean="0"/>
              <a:t>BENEFICIADAS:</a:t>
            </a:r>
            <a:endParaRPr lang="pt-BR" dirty="0" smtClean="0"/>
          </a:p>
          <a:p>
            <a:pPr>
              <a:buNone/>
            </a:pPr>
            <a:r>
              <a:rPr lang="pt-BR" b="1" dirty="0" smtClean="0"/>
              <a:t>			141FAMILIAS</a:t>
            </a:r>
            <a:endParaRPr lang="pt-BR" dirty="0" smtClean="0"/>
          </a:p>
          <a:p>
            <a:pPr>
              <a:buNone/>
            </a:pPr>
            <a:r>
              <a:rPr lang="pt-BR" b="1" dirty="0" smtClean="0"/>
              <a:t>			147CRIANÇAS</a:t>
            </a:r>
            <a:endParaRPr lang="pt-BR" dirty="0"/>
          </a:p>
        </p:txBody>
      </p:sp>
      <p:sp>
        <p:nvSpPr>
          <p:cNvPr id="12290" name="AutoShape 2" descr="Resultado de imagem para feijoada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Imagem 7"/>
          <p:cNvPicPr/>
          <p:nvPr/>
        </p:nvPicPr>
        <p:blipFill>
          <a:blip r:embed="rId2"/>
          <a:srcRect t="15748" r="55012" b="67121"/>
          <a:stretch>
            <a:fillRect/>
          </a:stretch>
        </p:blipFill>
        <p:spPr bwMode="auto">
          <a:xfrm>
            <a:off x="642910" y="1357298"/>
            <a:ext cx="3071834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596" y="1071546"/>
            <a:ext cx="8229600" cy="438912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pt-BR" sz="6000" b="1" dirty="0" smtClean="0">
                <a:solidFill>
                  <a:srgbClr val="FF9933"/>
                </a:solidFill>
                <a:latin typeface="Comic Sans MS" pitchFamily="66" charset="0"/>
              </a:rPr>
              <a:t>ALIMENTAÇÃO COMO PRINCÍPIO DE EXISTIR</a:t>
            </a:r>
            <a:endParaRPr lang="pt-BR" sz="6000" b="1" dirty="0">
              <a:solidFill>
                <a:srgbClr val="FF9933"/>
              </a:solidFill>
            </a:endParaRPr>
          </a:p>
        </p:txBody>
      </p:sp>
      <p:sp>
        <p:nvSpPr>
          <p:cNvPr id="52228" name="AutoShape 4" descr="Resultado de imagem para alimentaÃ§Ã£o saudav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2230" name="AutoShape 6" descr="Resultado de imagem para alimentaÃ§Ã£o saudav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Imagem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57563"/>
            <a:ext cx="350043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pPr algn="ctr"/>
            <a:r>
              <a:rPr lang="pt-BR" b="1" dirty="0" smtClean="0">
                <a:latin typeface="Comic Sans MS" pitchFamily="66" charset="0"/>
              </a:rPr>
              <a:t>JOAQUIM TÁVORA</a:t>
            </a:r>
            <a:endParaRPr lang="pt-BR" b="1" dirty="0"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BR" dirty="0" smtClean="0"/>
          </a:p>
          <a:p>
            <a:pPr>
              <a:buNone/>
            </a:pPr>
            <a:r>
              <a:rPr lang="pt-BR" dirty="0" smtClean="0"/>
              <a:t>CESTA BÁSICA</a:t>
            </a:r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r>
              <a:rPr lang="pt-BR" dirty="0" smtClean="0"/>
              <a:t>30 unidades</a:t>
            </a:r>
          </a:p>
          <a:p>
            <a:pPr>
              <a:buNone/>
            </a:pPr>
            <a:r>
              <a:rPr lang="pt-BR" dirty="0" smtClean="0"/>
              <a:t>		</a:t>
            </a:r>
          </a:p>
          <a:p>
            <a:pPr>
              <a:buNone/>
            </a:pPr>
            <a:r>
              <a:rPr lang="pt-BR" dirty="0" smtClean="0"/>
              <a:t>			não permanente</a:t>
            </a:r>
          </a:p>
          <a:p>
            <a:pPr>
              <a:buNone/>
            </a:pPr>
            <a:r>
              <a:rPr lang="pt-BR" dirty="0" smtClean="0"/>
              <a:t>			não contínua </a:t>
            </a:r>
            <a:endParaRPr lang="pt-BR" dirty="0"/>
          </a:p>
        </p:txBody>
      </p:sp>
      <p:sp>
        <p:nvSpPr>
          <p:cNvPr id="12290" name="AutoShape 2" descr="Resultado de imagem para feijoada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146" name="Picture 2" descr="http://sindipetroalse.org.br/manager/comum/uploads/noticia/400/294px_6f8078bb76089fe98336796f34ff2c48.pn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3143248"/>
            <a:ext cx="2762250" cy="2762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latin typeface="Comic Sans MS" pitchFamily="66" charset="0"/>
              </a:rPr>
              <a:t>JOAQUIM TÁVORA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3600" dirty="0" smtClean="0"/>
              <a:t>274</a:t>
            </a:r>
            <a:r>
              <a:rPr lang="pt-BR" dirty="0" smtClean="0"/>
              <a:t> – MARÇO 2019</a:t>
            </a:r>
          </a:p>
        </p:txBody>
      </p:sp>
      <p:sp>
        <p:nvSpPr>
          <p:cNvPr id="57346" name="AutoShape 2" descr="Resultado de imagem para bolsa famil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7348" name="AutoShape 4" descr="Resultado de imagem para bolsa famil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7350" name="Picture 6" descr="Resultado de imagem para bolsa famil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3286124"/>
            <a:ext cx="5072098" cy="31908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pPr algn="ctr"/>
            <a:r>
              <a:rPr lang="pt-BR" b="1" dirty="0" smtClean="0">
                <a:latin typeface="Comic Sans MS" pitchFamily="66" charset="0"/>
              </a:rPr>
              <a:t>JOAQUIM TÁVORA</a:t>
            </a:r>
            <a:endParaRPr lang="pt-BR" b="1" dirty="0"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158" y="1428736"/>
            <a:ext cx="8229600" cy="492252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pt-BR" b="1" dirty="0" smtClean="0">
                <a:solidFill>
                  <a:srgbClr val="FF0000"/>
                </a:solidFill>
                <a:latin typeface="Comic Sans MS" pitchFamily="66" charset="0"/>
              </a:rPr>
              <a:t>PROGRAMA AQUISIÇÃO DE ALIMENTOS</a:t>
            </a:r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r>
              <a:rPr lang="pt-BR" dirty="0" smtClean="0">
                <a:latin typeface="Comic Sans MS" pitchFamily="66" charset="0"/>
              </a:rPr>
              <a:t>COMPRA DIRETA</a:t>
            </a:r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r>
              <a:rPr lang="pt-BR" b="1" dirty="0" smtClean="0">
                <a:solidFill>
                  <a:srgbClr val="00B050"/>
                </a:solidFill>
                <a:latin typeface="Comic Sans MS" pitchFamily="66" charset="0"/>
              </a:rPr>
              <a:t>ENTIDADES</a:t>
            </a:r>
          </a:p>
          <a:p>
            <a:pPr>
              <a:buNone/>
            </a:pPr>
            <a:r>
              <a:rPr lang="pt-BR" dirty="0" smtClean="0"/>
              <a:t>	Escolas estaduais e municipais/creche</a:t>
            </a:r>
          </a:p>
          <a:p>
            <a:pPr>
              <a:buNone/>
            </a:pPr>
            <a:r>
              <a:rPr lang="pt-BR" dirty="0" smtClean="0"/>
              <a:t>	Hospital</a:t>
            </a:r>
          </a:p>
          <a:p>
            <a:pPr>
              <a:buNone/>
            </a:pPr>
            <a:r>
              <a:rPr lang="pt-BR" dirty="0" smtClean="0"/>
              <a:t>	Asilo</a:t>
            </a:r>
          </a:p>
          <a:p>
            <a:pPr>
              <a:buNone/>
            </a:pPr>
            <a:r>
              <a:rPr lang="pt-BR" dirty="0" smtClean="0"/>
              <a:t>	Albergue</a:t>
            </a:r>
          </a:p>
          <a:p>
            <a:pPr>
              <a:buNone/>
            </a:pPr>
            <a:r>
              <a:rPr lang="pt-BR" dirty="0" smtClean="0"/>
              <a:t>	</a:t>
            </a:r>
            <a:r>
              <a:rPr lang="pt-BR" dirty="0" err="1" smtClean="0"/>
              <a:t>Apae</a:t>
            </a:r>
            <a:endParaRPr lang="pt-BR" dirty="0" smtClean="0"/>
          </a:p>
          <a:p>
            <a:pPr>
              <a:buNone/>
            </a:pPr>
            <a:r>
              <a:rPr lang="pt-BR" dirty="0" smtClean="0"/>
              <a:t>	Famílias carentes</a:t>
            </a:r>
          </a:p>
        </p:txBody>
      </p:sp>
      <p:sp>
        <p:nvSpPr>
          <p:cNvPr id="12290" name="AutoShape 2" descr="Resultado de imagem para feijoada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122" name="AutoShape 2" descr="Resultado de imagem para programa de aquisição de alimentos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124" name="Picture 4" descr="http://www.udam.org.br/paa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2786058"/>
            <a:ext cx="2313583" cy="27955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pPr algn="ctr"/>
            <a:r>
              <a:rPr lang="pt-BR" b="1" dirty="0" smtClean="0">
                <a:latin typeface="Comic Sans MS" pitchFamily="66" charset="0"/>
              </a:rPr>
              <a:t>JOAQUIM TÁVORA</a:t>
            </a:r>
            <a:endParaRPr lang="pt-BR" b="1" dirty="0"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t-BR" b="1" dirty="0" smtClean="0">
                <a:solidFill>
                  <a:srgbClr val="FF0000"/>
                </a:solidFill>
                <a:latin typeface="Comic Sans MS" pitchFamily="66" charset="0"/>
              </a:rPr>
              <a:t>PROGRAMA AQUISIÇÃO DE ALIMENTOS</a:t>
            </a:r>
            <a:endParaRPr lang="pt-BR" dirty="0" smtClean="0"/>
          </a:p>
          <a:p>
            <a:pPr>
              <a:buNone/>
            </a:pPr>
            <a:endParaRPr lang="pt-BR" b="1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pt-BR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PNAE</a:t>
            </a:r>
          </a:p>
          <a:p>
            <a:pPr>
              <a:buNone/>
            </a:pPr>
            <a:endParaRPr lang="pt-BR" dirty="0" smtClean="0"/>
          </a:p>
        </p:txBody>
      </p:sp>
      <p:sp>
        <p:nvSpPr>
          <p:cNvPr id="12290" name="AutoShape 2" descr="Resultado de imagem para feijoada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Picture 8" descr="http://3.bp.blogspot.com/-d55yPa13uXg/UAshczErYPI/AAAAAAAAAhg/It5p2AhX_cE/s1600/agricultura-familiar-na-merenda-escol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2857496"/>
            <a:ext cx="3786188" cy="365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UTRICAO\Desktop\PA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226320" y="940553"/>
            <a:ext cx="6762797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 r="14473" b="6232"/>
          <a:stretch>
            <a:fillRect/>
          </a:stretch>
        </p:blipFill>
        <p:spPr bwMode="auto">
          <a:xfrm>
            <a:off x="1714480" y="-1"/>
            <a:ext cx="5095898" cy="680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77676"/>
            <a:ext cx="5072098" cy="6680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ALIMENTAÇÃO ESCOLAR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285992"/>
            <a:ext cx="8229600" cy="4038608"/>
          </a:xfrm>
        </p:spPr>
        <p:txBody>
          <a:bodyPr/>
          <a:lstStyle/>
          <a:p>
            <a:pPr algn="ctr">
              <a:buNone/>
            </a:pPr>
            <a:r>
              <a:rPr lang="pt-BR" sz="2800" dirty="0" smtClean="0">
                <a:latin typeface="Comic Sans MS" pitchFamily="66" charset="0"/>
              </a:rPr>
              <a:t>Art. 1</a:t>
            </a:r>
            <a:r>
              <a:rPr lang="pt-BR" sz="2800" u="sng" baseline="30000" dirty="0" smtClean="0">
                <a:latin typeface="Comic Sans MS" pitchFamily="66" charset="0"/>
              </a:rPr>
              <a:t>o</a:t>
            </a:r>
            <a:r>
              <a:rPr lang="pt-BR" sz="2800" dirty="0" smtClean="0">
                <a:latin typeface="Comic Sans MS" pitchFamily="66" charset="0"/>
              </a:rPr>
              <a:t> Para os efeitos desta Lei, entende-se por alimentação escolar </a:t>
            </a:r>
            <a:r>
              <a:rPr lang="pt-BR" sz="2800" b="1" dirty="0" smtClean="0">
                <a:solidFill>
                  <a:srgbClr val="FF0000"/>
                </a:solidFill>
                <a:latin typeface="Comic Sans MS" pitchFamily="66" charset="0"/>
              </a:rPr>
              <a:t>todo alimento oferecido no ambiente escolar</a:t>
            </a:r>
            <a:r>
              <a:rPr lang="pt-BR" sz="2800" dirty="0" smtClean="0">
                <a:latin typeface="Comic Sans MS" pitchFamily="66" charset="0"/>
              </a:rPr>
              <a:t>, independentemente de sua origem, durante o período letivo. </a:t>
            </a:r>
          </a:p>
          <a:p>
            <a:endParaRPr lang="pt-BR" dirty="0">
              <a:latin typeface="Comic Sans MS" pitchFamily="66" charset="0"/>
            </a:endParaRPr>
          </a:p>
        </p:txBody>
      </p:sp>
      <p:pic>
        <p:nvPicPr>
          <p:cNvPr id="5" name="Imagem 1" descr="C:\Documents and Settings\cleide\Desktop\Sem Título-1.jpg"/>
          <p:cNvPicPr>
            <a:picLocks noChangeAspect="1" noChangeArrowheads="1"/>
          </p:cNvPicPr>
          <p:nvPr/>
        </p:nvPicPr>
        <p:blipFill>
          <a:blip r:embed="rId2" cstate="print"/>
          <a:srcRect l="31107" t="61177" r="27557"/>
          <a:stretch>
            <a:fillRect/>
          </a:stretch>
        </p:blipFill>
        <p:spPr bwMode="auto">
          <a:xfrm>
            <a:off x="6429388" y="4154487"/>
            <a:ext cx="2000232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ALIMENTAÇÃO ESCOLAR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8244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dirty="0" smtClean="0">
                <a:solidFill>
                  <a:srgbClr val="00B050"/>
                </a:solidFill>
              </a:rPr>
              <a:t>Diretrizes:</a:t>
            </a:r>
          </a:p>
          <a:p>
            <a:pPr>
              <a:buNone/>
            </a:pPr>
            <a:r>
              <a:rPr lang="pt-BR" dirty="0" smtClean="0"/>
              <a:t>Emprego de </a:t>
            </a:r>
            <a:r>
              <a:rPr lang="pt-BR" dirty="0" smtClean="0"/>
              <a:t>alimentação </a:t>
            </a:r>
            <a:r>
              <a:rPr lang="pt-BR" dirty="0" smtClean="0"/>
              <a:t>saudável e adequada</a:t>
            </a:r>
            <a:endParaRPr lang="pt-BR" b="1" dirty="0" smtClean="0"/>
          </a:p>
          <a:p>
            <a:pPr>
              <a:buNone/>
            </a:pPr>
            <a:r>
              <a:rPr lang="pt-BR" b="1" dirty="0" smtClean="0">
                <a:solidFill>
                  <a:srgbClr val="00B050"/>
                </a:solidFill>
              </a:rPr>
              <a:t>Educação </a:t>
            </a:r>
            <a:r>
              <a:rPr lang="pt-BR" b="1" dirty="0" smtClean="0">
                <a:solidFill>
                  <a:srgbClr val="00B050"/>
                </a:solidFill>
              </a:rPr>
              <a:t>alimentar</a:t>
            </a:r>
            <a:r>
              <a:rPr lang="pt-BR" dirty="0" smtClean="0">
                <a:solidFill>
                  <a:srgbClr val="00B050"/>
                </a:solidFill>
              </a:rPr>
              <a:t> e nutricional </a:t>
            </a:r>
          </a:p>
          <a:p>
            <a:pPr>
              <a:buNone/>
            </a:pPr>
            <a:r>
              <a:rPr lang="pt-BR" b="1" dirty="0" smtClean="0"/>
              <a:t>U</a:t>
            </a:r>
            <a:r>
              <a:rPr lang="pt-BR" b="1" dirty="0" smtClean="0"/>
              <a:t>niversalidade </a:t>
            </a:r>
            <a:r>
              <a:rPr lang="pt-BR" b="1" dirty="0" smtClean="0"/>
              <a:t>do atendimento</a:t>
            </a:r>
            <a:r>
              <a:rPr lang="pt-BR" dirty="0" smtClean="0"/>
              <a:t> </a:t>
            </a:r>
          </a:p>
          <a:p>
            <a:pPr>
              <a:buNone/>
            </a:pPr>
            <a:r>
              <a:rPr lang="pt-BR" b="1" dirty="0" smtClean="0">
                <a:solidFill>
                  <a:srgbClr val="00B050"/>
                </a:solidFill>
              </a:rPr>
              <a:t>S</a:t>
            </a:r>
            <a:r>
              <a:rPr lang="pt-BR" b="1" dirty="0" smtClean="0">
                <a:solidFill>
                  <a:srgbClr val="00B050"/>
                </a:solidFill>
              </a:rPr>
              <a:t>egurança </a:t>
            </a:r>
            <a:r>
              <a:rPr lang="pt-BR" b="1" dirty="0" smtClean="0">
                <a:solidFill>
                  <a:srgbClr val="00B050"/>
                </a:solidFill>
              </a:rPr>
              <a:t>alimentar e nutricional </a:t>
            </a:r>
            <a:r>
              <a:rPr lang="pt-BR" b="1" dirty="0" smtClean="0">
                <a:solidFill>
                  <a:srgbClr val="00B050"/>
                </a:solidFill>
              </a:rPr>
              <a:t>dos</a:t>
            </a:r>
          </a:p>
          <a:p>
            <a:pPr>
              <a:buNone/>
            </a:pPr>
            <a:r>
              <a:rPr lang="pt-BR" b="1" dirty="0" smtClean="0">
                <a:solidFill>
                  <a:srgbClr val="00B050"/>
                </a:solidFill>
              </a:rPr>
              <a:t> alunos</a:t>
            </a:r>
          </a:p>
          <a:p>
            <a:pPr>
              <a:buNone/>
            </a:pPr>
            <a:r>
              <a:rPr lang="pt-BR" b="1" dirty="0" smtClean="0"/>
              <a:t>Acesso </a:t>
            </a:r>
            <a:r>
              <a:rPr lang="pt-BR" b="1" dirty="0" smtClean="0"/>
              <a:t>de forma igualitária</a:t>
            </a:r>
            <a:r>
              <a:rPr lang="pt-BR" dirty="0" smtClean="0"/>
              <a:t>, </a:t>
            </a:r>
            <a:endParaRPr lang="pt-BR" dirty="0" smtClean="0"/>
          </a:p>
          <a:p>
            <a:pPr>
              <a:buNone/>
            </a:pPr>
            <a:r>
              <a:rPr lang="pt-BR" dirty="0" smtClean="0"/>
              <a:t>respeitando as </a:t>
            </a:r>
            <a:r>
              <a:rPr lang="pt-BR" dirty="0" smtClean="0"/>
              <a:t>diferenças biológicas</a:t>
            </a:r>
            <a:endParaRPr lang="pt-BR" dirty="0">
              <a:latin typeface="Comic Sans MS" pitchFamily="66" charset="0"/>
            </a:endParaRPr>
          </a:p>
        </p:txBody>
      </p:sp>
      <p:pic>
        <p:nvPicPr>
          <p:cNvPr id="5" name="Imagem 1" descr="C:\Documents and Settings\cleide\Desktop\Sem Título-1.jpg"/>
          <p:cNvPicPr>
            <a:picLocks noChangeAspect="1" noChangeArrowheads="1"/>
          </p:cNvPicPr>
          <p:nvPr/>
        </p:nvPicPr>
        <p:blipFill>
          <a:blip r:embed="rId2" cstate="print"/>
          <a:srcRect l="31107" t="61177" r="27557"/>
          <a:stretch>
            <a:fillRect/>
          </a:stretch>
        </p:blipFill>
        <p:spPr bwMode="auto">
          <a:xfrm>
            <a:off x="7072330" y="3832512"/>
            <a:ext cx="2071670" cy="2800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285728"/>
            <a:ext cx="8229600" cy="5610244"/>
          </a:xfrm>
        </p:spPr>
        <p:txBody>
          <a:bodyPr/>
          <a:lstStyle/>
          <a:p>
            <a:pPr>
              <a:buNone/>
            </a:pPr>
            <a:endParaRPr lang="pt-BR" dirty="0" smtClean="0"/>
          </a:p>
          <a:p>
            <a:pPr algn="ctr">
              <a:buNone/>
            </a:pPr>
            <a:r>
              <a:rPr lang="pt-BR" dirty="0" smtClean="0">
                <a:solidFill>
                  <a:srgbClr val="FF0000"/>
                </a:solidFill>
                <a:latin typeface="Comic Sans MS" pitchFamily="66" charset="0"/>
              </a:rPr>
              <a:t>Rede municipal de ensino</a:t>
            </a:r>
            <a:endParaRPr lang="pt-BR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pt-BR" b="1" dirty="0" smtClean="0">
                <a:solidFill>
                  <a:srgbClr val="339933"/>
                </a:solidFill>
                <a:latin typeface="Comic Sans MS" pitchFamily="66" charset="0"/>
              </a:rPr>
              <a:t>3 ESCOLAS </a:t>
            </a:r>
            <a:r>
              <a:rPr lang="pt-BR" b="1" dirty="0" smtClean="0">
                <a:solidFill>
                  <a:srgbClr val="339933"/>
                </a:solidFill>
                <a:latin typeface="Comic Sans MS" pitchFamily="66" charset="0"/>
              </a:rPr>
              <a:t>URBANAS </a:t>
            </a:r>
            <a:r>
              <a:rPr lang="pt-BR" b="1" dirty="0" smtClean="0">
                <a:solidFill>
                  <a:srgbClr val="FF0000"/>
                </a:solidFill>
                <a:latin typeface="Comic Sans MS" pitchFamily="66" charset="0"/>
              </a:rPr>
              <a:t>705</a:t>
            </a:r>
            <a:endParaRPr lang="pt-BR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pt-BR" b="1" dirty="0" smtClean="0">
                <a:solidFill>
                  <a:srgbClr val="339933"/>
                </a:solidFill>
                <a:latin typeface="Comic Sans MS" pitchFamily="66" charset="0"/>
              </a:rPr>
              <a:t>2 ESCOLAS </a:t>
            </a:r>
            <a:r>
              <a:rPr lang="pt-BR" b="1" dirty="0" smtClean="0">
                <a:solidFill>
                  <a:srgbClr val="339933"/>
                </a:solidFill>
                <a:latin typeface="Comic Sans MS" pitchFamily="66" charset="0"/>
              </a:rPr>
              <a:t>RURAIS </a:t>
            </a:r>
            <a:r>
              <a:rPr lang="pt-BR" b="1" dirty="0" smtClean="0">
                <a:solidFill>
                  <a:srgbClr val="FF0000"/>
                </a:solidFill>
                <a:latin typeface="Comic Sans MS" pitchFamily="66" charset="0"/>
              </a:rPr>
              <a:t>109</a:t>
            </a:r>
            <a:endParaRPr lang="pt-BR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pt-BR" b="1" dirty="0" smtClean="0">
                <a:solidFill>
                  <a:srgbClr val="339933"/>
                </a:solidFill>
                <a:latin typeface="Comic Sans MS" pitchFamily="66" charset="0"/>
              </a:rPr>
              <a:t>1 </a:t>
            </a:r>
            <a:r>
              <a:rPr lang="pt-BR" b="1" dirty="0" smtClean="0">
                <a:solidFill>
                  <a:srgbClr val="339933"/>
                </a:solidFill>
                <a:latin typeface="Comic Sans MS" pitchFamily="66" charset="0"/>
              </a:rPr>
              <a:t>CMEI </a:t>
            </a:r>
            <a:r>
              <a:rPr lang="pt-BR" b="1" dirty="0" smtClean="0">
                <a:solidFill>
                  <a:srgbClr val="FF0000"/>
                </a:solidFill>
                <a:latin typeface="Comic Sans MS" pitchFamily="66" charset="0"/>
              </a:rPr>
              <a:t>349</a:t>
            </a:r>
            <a:endParaRPr lang="pt-BR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pt-BR" b="1" dirty="0" smtClean="0">
                <a:solidFill>
                  <a:srgbClr val="339933"/>
                </a:solidFill>
                <a:latin typeface="Comic Sans MS" pitchFamily="66" charset="0"/>
              </a:rPr>
              <a:t>3 </a:t>
            </a:r>
            <a:r>
              <a:rPr lang="pt-BR" b="1" dirty="0" smtClean="0">
                <a:solidFill>
                  <a:srgbClr val="339933"/>
                </a:solidFill>
                <a:latin typeface="Comic Sans MS" pitchFamily="66" charset="0"/>
              </a:rPr>
              <a:t>CRECHES </a:t>
            </a:r>
            <a:r>
              <a:rPr lang="pt-BR" b="1" dirty="0" smtClean="0">
                <a:solidFill>
                  <a:srgbClr val="FF0000"/>
                </a:solidFill>
                <a:latin typeface="Comic Sans MS" pitchFamily="66" charset="0"/>
              </a:rPr>
              <a:t>198</a:t>
            </a:r>
            <a:endParaRPr lang="pt-BR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pt-BR" sz="2400" b="1" dirty="0" smtClean="0">
                <a:solidFill>
                  <a:srgbClr val="339933"/>
                </a:solidFill>
                <a:latin typeface="Comic Sans MS" pitchFamily="66" charset="0"/>
              </a:rPr>
              <a:t>SERVIÇO DE </a:t>
            </a:r>
            <a:r>
              <a:rPr lang="pt-BR" sz="2400" b="1" dirty="0" smtClean="0">
                <a:solidFill>
                  <a:srgbClr val="339933"/>
                </a:solidFill>
                <a:latin typeface="Comic Sans MS" pitchFamily="66" charset="0"/>
              </a:rPr>
              <a:t>CONVIVÊNCIA </a:t>
            </a:r>
            <a:r>
              <a:rPr lang="pt-BR" b="1" dirty="0" smtClean="0">
                <a:solidFill>
                  <a:srgbClr val="FF0000"/>
                </a:solidFill>
                <a:latin typeface="Comic Sans MS" pitchFamily="66" charset="0"/>
              </a:rPr>
              <a:t>70</a:t>
            </a:r>
          </a:p>
          <a:p>
            <a:pPr>
              <a:buNone/>
            </a:pPr>
            <a:endParaRPr lang="pt-BR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>
              <a:buNone/>
            </a:pPr>
            <a:r>
              <a:rPr lang="pt-BR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1431 ALUNOS</a:t>
            </a:r>
            <a:endParaRPr lang="pt-BR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Imagem 1" descr="C:\Documents and Settings\cleide\Desktop\Sem Título-1.jpg"/>
          <p:cNvPicPr>
            <a:picLocks noChangeAspect="1" noChangeArrowheads="1"/>
          </p:cNvPicPr>
          <p:nvPr/>
        </p:nvPicPr>
        <p:blipFill>
          <a:blip r:embed="rId2"/>
          <a:srcRect l="31107" t="61177" r="27557"/>
          <a:stretch>
            <a:fillRect/>
          </a:stretch>
        </p:blipFill>
        <p:spPr bwMode="auto">
          <a:xfrm>
            <a:off x="5899152" y="2000240"/>
            <a:ext cx="3244848" cy="438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5400" dirty="0" smtClean="0">
                <a:latin typeface="Comic Sans MS" pitchFamily="66" charset="0"/>
              </a:rPr>
              <a:t>ALIMENTAÇÃO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t-BR" sz="5000" dirty="0" smtClean="0"/>
              <a:t>Ato </a:t>
            </a:r>
            <a:r>
              <a:rPr lang="pt-BR" sz="5000" dirty="0" smtClean="0">
                <a:solidFill>
                  <a:srgbClr val="FF0000"/>
                </a:solidFill>
              </a:rPr>
              <a:t>voluntário</a:t>
            </a:r>
            <a:r>
              <a:rPr lang="pt-BR" sz="5000" dirty="0" smtClean="0"/>
              <a:t> e </a:t>
            </a:r>
            <a:r>
              <a:rPr lang="pt-BR" sz="5000" dirty="0" smtClean="0">
                <a:solidFill>
                  <a:srgbClr val="FF0000"/>
                </a:solidFill>
              </a:rPr>
              <a:t>consciente</a:t>
            </a:r>
            <a:r>
              <a:rPr lang="pt-BR" sz="5000" dirty="0" smtClean="0"/>
              <a:t> pelo qual o indivíduo obtém seus produtos para o consumo</a:t>
            </a:r>
          </a:p>
          <a:p>
            <a:pPr algn="ctr">
              <a:buNone/>
            </a:pPr>
            <a:r>
              <a:rPr lang="pt-BR" sz="3000" b="1" dirty="0" smtClean="0">
                <a:solidFill>
                  <a:srgbClr val="0070C0"/>
                </a:solidFill>
              </a:rPr>
              <a:t>MERCADO/FEIRA/</a:t>
            </a:r>
          </a:p>
          <a:p>
            <a:pPr algn="ctr">
              <a:buNone/>
            </a:pPr>
            <a:r>
              <a:rPr lang="pt-BR" sz="3000" b="1" dirty="0" smtClean="0">
                <a:solidFill>
                  <a:srgbClr val="0070C0"/>
                </a:solidFill>
              </a:rPr>
              <a:t>AÇOUGUE/PLANTIO</a:t>
            </a:r>
          </a:p>
          <a:p>
            <a:pPr algn="ctr">
              <a:buNone/>
            </a:pPr>
            <a:endParaRPr lang="pt-BR" sz="5000" dirty="0" smtClean="0"/>
          </a:p>
          <a:p>
            <a:endParaRPr lang="pt-BR" dirty="0"/>
          </a:p>
        </p:txBody>
      </p:sp>
      <p:pic>
        <p:nvPicPr>
          <p:cNvPr id="28674" name="Picture 2" descr="http://comps.canstockphoto.com.br/can-stock-photo_csp8464991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286256"/>
            <a:ext cx="2763493" cy="2333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1143000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ALIMENTAÇÃO ESCOLAR</a:t>
            </a:r>
            <a:endParaRPr lang="pt-B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285720" y="1428736"/>
            <a:ext cx="8229600" cy="43891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t-B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CARDÁPIO ELABORADO POR NUTRICIONISTA</a:t>
            </a:r>
          </a:p>
          <a:p>
            <a:pPr algn="ctr">
              <a:buNone/>
            </a:pPr>
            <a:r>
              <a:rPr lang="pt-BR" b="1" dirty="0" smtClean="0">
                <a:solidFill>
                  <a:srgbClr val="FF0000"/>
                </a:solidFill>
                <a:latin typeface="Comic Sans MS" pitchFamily="66" charset="0"/>
              </a:rPr>
              <a:t>Variedade e alimentos saudáveis</a:t>
            </a:r>
            <a:endParaRPr lang="pt-BR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None/>
            </a:pPr>
            <a:endParaRPr lang="pt-BR" b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316" name="AutoShape 4" descr="Resultado de imagem para AGROTÓXICO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Picture 4" descr="http://www.ideiasvip.com/wp-content/uploads/2011/06/alimenta%C3%A7%C3%A3o-infantil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3500438"/>
            <a:ext cx="4167185" cy="312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t-BR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PORTARIA MUNICIPAL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596" y="2643182"/>
            <a:ext cx="8229600" cy="3357586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pt-BR" b="1" dirty="0" smtClean="0"/>
              <a:t>Restrição do consumo (</a:t>
            </a:r>
            <a:r>
              <a:rPr lang="pt-BR" b="1" dirty="0" smtClean="0">
                <a:solidFill>
                  <a:srgbClr val="FF0000"/>
                </a:solidFill>
              </a:rPr>
              <a:t>independente da origem</a:t>
            </a:r>
            <a:r>
              <a:rPr lang="pt-BR" b="1" dirty="0" smtClean="0"/>
              <a:t>) de alimentos com altos teores de gordura saturada, gordura trans, açúcar livre e sal (como por exemplo: chocolates, balas, pirulitos, gomas de mascar, refrigerantes, sucos artificiais, mortadela, salgadinhos industrializados, salgados fritos (coxinha, quibe, pastel, </a:t>
            </a:r>
            <a:r>
              <a:rPr lang="pt-BR" b="1" dirty="0" err="1" smtClean="0"/>
              <a:t>etc</a:t>
            </a:r>
            <a:r>
              <a:rPr lang="pt-BR" b="1" dirty="0" smtClean="0"/>
              <a:t>), bolachas recheadas ou tipo </a:t>
            </a:r>
            <a:r>
              <a:rPr lang="pt-BR" b="1" dirty="0" err="1" smtClean="0"/>
              <a:t>waffer</a:t>
            </a:r>
            <a:r>
              <a:rPr lang="pt-BR" b="1" dirty="0" smtClean="0"/>
              <a:t>) no ambiente escolar;</a:t>
            </a:r>
            <a:endParaRPr lang="pt-BR" dirty="0" smtClean="0"/>
          </a:p>
          <a:p>
            <a:pPr>
              <a:buNone/>
            </a:pPr>
            <a:endParaRPr lang="pt-BR" dirty="0">
              <a:latin typeface="Comic Sans MS" pitchFamily="66" charset="0"/>
            </a:endParaRPr>
          </a:p>
        </p:txBody>
      </p:sp>
      <p:pic>
        <p:nvPicPr>
          <p:cNvPr id="5" name="Imagem 1" descr="C:\Documents and Settings\cleide\Desktop\Sem Título-1.jpg"/>
          <p:cNvPicPr>
            <a:picLocks noChangeAspect="1" noChangeArrowheads="1"/>
          </p:cNvPicPr>
          <p:nvPr/>
        </p:nvPicPr>
        <p:blipFill>
          <a:blip r:embed="rId2" cstate="print"/>
          <a:srcRect l="31107" t="61177" r="27557"/>
          <a:stretch>
            <a:fillRect/>
          </a:stretch>
        </p:blipFill>
        <p:spPr bwMode="auto">
          <a:xfrm>
            <a:off x="0" y="0"/>
            <a:ext cx="2000232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775542"/>
          </a:xfrm>
        </p:spPr>
        <p:txBody>
          <a:bodyPr>
            <a:noAutofit/>
          </a:bodyPr>
          <a:lstStyle/>
          <a:p>
            <a:pPr algn="ctr"/>
            <a:r>
              <a:rPr lang="pt-BR" sz="4000" b="1" dirty="0" smtClean="0">
                <a:solidFill>
                  <a:srgbClr val="00B050"/>
                </a:solidFill>
                <a:latin typeface="Comic Sans MS" pitchFamily="66" charset="0"/>
              </a:rPr>
              <a:t>ATIVIDADES NAS ESCOLAS</a:t>
            </a:r>
            <a:endParaRPr lang="pt-BR" sz="40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61011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pt-BR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pt-BR" b="1" dirty="0" smtClean="0">
                <a:solidFill>
                  <a:srgbClr val="FF0000"/>
                </a:solidFill>
                <a:latin typeface="Comic Sans MS" pitchFamily="66" charset="0"/>
              </a:rPr>
              <a:t>AVALIAÇÃO NUTRICIONAL</a:t>
            </a:r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r>
              <a:rPr lang="pt-BR" dirty="0" smtClean="0"/>
              <a:t>		</a:t>
            </a:r>
            <a:endParaRPr lang="pt-BR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r>
              <a:rPr lang="pt-BR" dirty="0" smtClean="0"/>
              <a:t>		ENCAMINHAMENTO </a:t>
            </a:r>
            <a:r>
              <a:rPr lang="pt-BR" dirty="0" err="1" smtClean="0"/>
              <a:t>P.S.</a:t>
            </a:r>
            <a:endParaRPr lang="pt-BR" dirty="0" smtClean="0"/>
          </a:p>
          <a:p>
            <a:pPr>
              <a:buNone/>
            </a:pPr>
            <a:r>
              <a:rPr lang="pt-BR" dirty="0" smtClean="0"/>
              <a:t>		</a:t>
            </a:r>
          </a:p>
          <a:p>
            <a:pPr>
              <a:buNone/>
            </a:pPr>
            <a:r>
              <a:rPr lang="pt-BR" dirty="0" smtClean="0"/>
              <a:t>	</a:t>
            </a:r>
          </a:p>
          <a:p>
            <a:pPr>
              <a:buNone/>
            </a:pPr>
            <a:r>
              <a:rPr lang="pt-BR" dirty="0" smtClean="0"/>
              <a:t>	</a:t>
            </a:r>
            <a:endParaRPr lang="pt-BR" dirty="0"/>
          </a:p>
        </p:txBody>
      </p:sp>
      <p:pic>
        <p:nvPicPr>
          <p:cNvPr id="5" name="Picture 4" descr="obesida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8377" y="2071678"/>
            <a:ext cx="3205623" cy="394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smtClean="0">
                <a:latin typeface="Comic Sans MS" pitchFamily="66" charset="0"/>
              </a:rPr>
              <a:t>EDUCAÇÃO NUTRICIONAL</a:t>
            </a:r>
            <a:endParaRPr lang="pt-BR" dirty="0">
              <a:latin typeface="Comic Sans MS" pitchFamily="66" charset="0"/>
            </a:endParaRPr>
          </a:p>
        </p:txBody>
      </p:sp>
      <p:pic>
        <p:nvPicPr>
          <p:cNvPr id="4" name="Imagem 3" descr="C:\Users\NUTRICAO\Dropbox\Documents\ALTERAR DROPBOX\2016\ESCOLAS\FOTOS ED. NUTRI 2015\SÃO JOSÉ\41.png"/>
          <p:cNvPicPr/>
          <p:nvPr/>
        </p:nvPicPr>
        <p:blipFill>
          <a:blip r:embed="rId2"/>
          <a:srcRect l="20677" r="13377" b="3484"/>
          <a:stretch>
            <a:fillRect/>
          </a:stretch>
        </p:blipFill>
        <p:spPr bwMode="auto">
          <a:xfrm>
            <a:off x="571472" y="2143116"/>
            <a:ext cx="342902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2071677"/>
            <a:ext cx="3105152" cy="421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rgbClr val="CC9900"/>
                </a:solidFill>
                <a:latin typeface="Comic Sans MS" pitchFamily="66" charset="0"/>
              </a:rPr>
              <a:t>COMIDA DE VERDADE</a:t>
            </a:r>
            <a:endParaRPr lang="pt-BR" dirty="0">
              <a:solidFill>
                <a:srgbClr val="CC9900"/>
              </a:solidFill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NAS ESCOLAS: </a:t>
            </a:r>
            <a:r>
              <a:rPr lang="pt-BR" dirty="0" smtClean="0">
                <a:latin typeface="Comic Sans MS" pitchFamily="66" charset="0"/>
              </a:rPr>
              <a:t>TRABALHO </a:t>
            </a:r>
            <a:r>
              <a:rPr lang="pt-BR" dirty="0" smtClean="0">
                <a:solidFill>
                  <a:srgbClr val="FF0000"/>
                </a:solidFill>
                <a:latin typeface="Comic Sans MS" pitchFamily="66" charset="0"/>
              </a:rPr>
              <a:t>CONTÍNUO</a:t>
            </a:r>
            <a:r>
              <a:rPr lang="pt-BR" dirty="0" smtClean="0">
                <a:latin typeface="Comic Sans MS" pitchFamily="66" charset="0"/>
              </a:rPr>
              <a:t> PARA INCENTIVAR A ALIMENTAÇÃO SAUDÁVEL E AÇOES PARA EVITAR A OBESIDADE</a:t>
            </a:r>
          </a:p>
          <a:p>
            <a:pPr>
              <a:buNone/>
            </a:pPr>
            <a:endParaRPr lang="pt-BR" dirty="0" smtClean="0">
              <a:latin typeface="Comic Sans MS" pitchFamily="66" charset="0"/>
            </a:endParaRPr>
          </a:p>
          <a:p>
            <a:pPr>
              <a:buNone/>
            </a:pPr>
            <a:r>
              <a:rPr lang="pt-BR" dirty="0" smtClean="0">
                <a:latin typeface="Comic Sans MS" pitchFamily="66" charset="0"/>
              </a:rPr>
              <a:t>ADULTOS SAUDÁVEIS</a:t>
            </a:r>
            <a:endParaRPr lang="pt-BR" dirty="0">
              <a:latin typeface="Comic Sans MS" pitchFamily="66" charset="0"/>
            </a:endParaRPr>
          </a:p>
        </p:txBody>
      </p:sp>
      <p:sp>
        <p:nvSpPr>
          <p:cNvPr id="40962" name="AutoShape 2" descr="data:image/jpeg;base64,/9j/4AAQSkZJRgABAQAAAQABAAD/2wCEAAkGBxQTEhUUExQWFhQWFxcYGBcVFhcVHBYXHBcaHxoYFxgYHCggHB4lIhcYITEiJSksLjAuHR8zODMsNygtMC0BCgoKDg0OGxAQGywkICYsLCwsLCwsLCwsLCwsLCwsLCwvLCwsLCwsLC0sLCwsLCwsLCwsLCwsLCwsLCwsLCwsLP/AABEIAL8BCAMBEQACEQEDEQH/xAAbAAACAwEBAQAAAAAAAAAAAAAABQMEBgECB//EAE0QAAIBAgMFBQMHBwcLBQAAAAECAwARBBIhBRMxQVEGIjJhcRSBkiNCUlORodEkQ2JygrHBFRYzY3STogc0RFRzsrTD0tPhhKOls9T/xAAaAQEAAwEBAQAAAAAAAAAAAAAAAgMEAQUG/8QAPREAAgECBAIIBAQFBAEFAAAAAAECAxEEEiExQVEFE2FxgZGh8CKxwdEUIzLhBhVCU/EzQ1KCchY0krLS/9oADAMBAAIRAxEAPwD7jQBQBQBQBQBQBQBQBQBQBQBQHMw61FziuJ2zAGiknszh2pAKA4DQHaAKAKAKAKAKAKAKAKAKAKAKAKAKAKAKAKAKAKAKAKAKAKAKAKAKA4xtUZSUVdnUrkLNesc6jkTSseagSCgPc+ICRs7cFUsfQC5/dW6nLNG5U9yHfllUkZSVBIvexI4Xq6C4lFSXBEYNWFOxK2LygX5sq/EbD7yKqkrGmEsyPbGvOlJuVzQloe0frVtOs9pEXHkS1qIBQBQBQBQBQBQBQBQBQBQBQBQBQBQBQBQBQHAaA7QBQBQBQFJsWpkMY8SqGPQBiQt/M5W+ysVWWZ34FkdCttecrHZf6RyI0/XbTNbmFF3PkpqEVqdZYjIWyjgAAPQcKo65OViWXS5LVxwqbeW8Bj470pER+jIwV/sUsfdW6mrRRU9yTEvqbVqgtDFUlqVwxqyxVdlTbUhEDv8AV5JdOe6dZLf4KrmtC6lLUeOPvry6sbSN8XoRs1qonNR3JpXPSYnvqnVXa/6pQW/x/dW+jUU4XRTJWZK8nSq6laztEkogklSp1szszjjYkq8iFAFAFAFAFAFAFAFAFAFAFAFAFARgUB7AoDtAeWe1VzqRidSueN75VV+I7CWUixWKCIzscqqCzHoALmoSqylohlsUdj4dgrSOLSTNnYH5gsAifsqFBtoTmPOoPXRHURpaWYyX7sOaNNNDIdHf9kdwHkd4K5U+GG51asg2mxaSCEcXkzt5RxWYn3vul/arJRjaTb4e/lcsmx2BWuKu7FbKWLlVsSikgLCpkJJt33zJHr+rvdP1a9AqOtMn00+Jfxq5SRlcGiIun00+JfxqWdEHSkju9jIyl0IOh7y6g++uNnYx5HvYMmbDqpOZorxE/SMZK5tPpABv2hWSrDNE2xdieUV59WN49xdF6lHEPlkhbkXKHyDIbf4lQe+qqNTVo7NDOryJBgp86Bud2U25MrFW+9TXXozheRrit1OeZXK2rHIZQyhlNwamcPdAeb0B0GgO0AUAUAUAUAUAUAUB5vegPQoAoCOR6oq1baIlFEVZSw4xtUZSUVdhK4sPy8lvzUTXP9ZIp0X0Qi5/SAHzSK5Tne4aLG0sQwASO29k0S/L6TkcwoN/M2HOroK5FntEVFCjwqOfTqT153qirK7t5k4qyKmyos7tiD89VRPKNbkH9okt6ZelIrhy+f7beZxjR5VRGkc2VQWJPJQLk1soQ/qZCT4CNMHK6ZzuVeVjI6zQGbLcAImkqgFUVVPG5BPOtai2UuokeW2VIeBwQ9cC38MRTIziqROlFMUNosOJJZWiLbgFQVEhzBMwOu74ZtL86iWHJdlScjg79fYifu39TyMqdVJ6FnZMTQylCUtMub5OMxLvUsrWUs1rpu9L/MY1FqxOMsyuNpE++sNeFn3l0WK9p4YvGyro+hQnlIpDIT6MoNeZF5Zal71Ra2fixLGrjTMAbHiDzB8wbg+YNbIO+j3RUV8O+TEPGeEg3qeossij07jeedulWPa5HiMgbUjJxd0dauL8FNup3ibwyZpYj53+VT1zHP55z9E1qjWTWpBxG96tUk9iJ5roOrQHqgCgCgCgCgCgCgPJoDoFAdoDjGwqM5ZY3OpXK9YCw4TUW0ldnSriQWFgSvmONudjyPnWSdTM7liielKRRkmyIi3PIKoFaKMXa/MhJlbZ0TEtPICHcWVDxijvcL5MfE3nYahQasqTUURirkG0IGnbdEEQ8ZSfzg+qX9E/OPTui9zlyxk27314ff7FjQ5jTkK2Uqd/hRW2L9pvvZBCPBGVeXzPGOP3kZyOiqDo9ejGPAonKyJZXrQkY5MsBe4Dzqv+out+WmIoT8lhP7VN/u4mq+Jd/T4DdjarjLotyttCIsmZBeSNhJH5st+7flmUsl/0qjJaFlOWo0w06yxq6G6uoZT5EXFZ5xzKxpTsQzR15Nek07+ZfGQpwz7mcp8yYl08pOMie/8ApB1O86VCMrLNy37venkda4FzamEMiAoQJUYPGx4BgCLN+iwLKfJjztWuEk9eBW0dwOPE0edQVIJDo3ijceJGHUfYRYi4INQrXitDsdQ2hhRMlgcrqQ8b8Sjjg1uY1II5gkc6UqqYlENl4/eAhhklQ5ZEvfK3UHmjcVbmOhBAsas9Di1GCP1q6FZ7SIuPImrUQCgCgCgCgONQHaAKAKAKAKAjm4VRX/SSjuQk1kbsrlhA7XrDObky1Kx1Fv6VKlTzPsOSlYoxn2hg5/zdCCn9a44SW5op1Xqe9wCk7m1BFW5ddr1gqTzMuSsSxJWijTtrxISZ5x+L3SDKM0jnLGt7ZnI59FABYnkATXp04ZUUN3KsGH3aWvmYkszni7nxMenQDkAANBWqCsZKkrnKtM5dzDIo6kVTb4mzS2siQjjHyeF/tc37sTVa3NEtmO8QPkx6/jVsf1mea/LRBCanIpiyDZ0m5mMR/o5izxeUmrSx+/WQesnALWeSszZCV0OJFvVFWnmV1uWp2Fm0sCJEK3IOhDDijA3VlvzB93I6XrzJwyvMvFFyd9CHZuMJurgCVLZ1HA34Ot/mtY29CDqDVSbg7x29+p3fcvRxLdmAAZrZjzNuF+vGtUZKaINWZ4YWNZJRcHYtTuilj8EzsssTBJ0FgTfLIvExygaleYI1U6jmDoo1r/DIrlHiixs3H7wENG0Ui+JH5easNHU8mHvsbgXtWIpjGJuVXUZ2eUjJcSWtRAKAKAKAKAKAKAVbd7Q4fCLeeQKSO6g1d/JE4niKjKSjudSuYvF/5Q5ZGCQwtEplEWZ1DSK2TMAYnKqM2g1bTj0rHVxeVXTWizb6NXte6vt3Pl2lip327vEsdm+3LtIPaiqI4k1yFVhMThTeTUEMc1ybZSANb3qVGvKU8m+2ver7eSEoaZtjeZwyhlIIOoINwR1BFX1o3iVxepEwvWGSurFqdiGXKgLOwCgXJJAAHUk1THD66knMXmNsT4gUw30SCrT/AK4Oqx/onVudluG0q0dEV7jGU8ulY60ruxbBcTscdSpUr6sSkTSyLGpdzYDyufIADUknQAakm1enSpZdWUN3F+GiJYzSj5RhlVbg7mM65bjTMbAsRzAFyFBOqMeJROa2JJH5VckZpPgRVIrJ4IjmUnnrUJSVmWwg1JNigN8nhf7XN+7E1RHc1zfwsezn5MetWR/WUz/00U1NXGZOx3F4YSoVJK8CrLxRwbq635g8uB1B0NVSjc0QlZljZWOMgKuAs0dhIo4eTpfijAXB9QdQQKTSWpV51lrQ/qROL4CvaOCzWZDlkW+RrXtfirDmhsLj0IsQCPOnHJ3Fy17zzs3HZ2KMMkq+JCb/ALSH5yHkw9DY3AU1llpszjd0MWW9XzgpLUinY8LHY1XCjld7knK5KBWhRb2IXPaR1fTpNO7IuRLWkgFAFAFAFAFAZrtr2gfCrEkKo007lEDtYCyMS1hqbWH289Aaq1VU45vfL6+9yynTc5KKMfsPskGXeYgszuiA5jdldWzFlfW2tvUi5uSa81upUnmm9E3ZLimrfEuPHzPQVKMI2W7Sv2PsNXHgIlZmEahnIZjYXLAAA+oAFSjFRSSW2i7jtggwEaEFEUEBwCBqA7ZnAPQsLmpuTZFRSI0wr4f5XCDgSZMMLBZQdS0QOiS8SCLK3BuIZb6VXgzLWpWd0aDCYlJUWSM3RwGU8ND1B1B8jwqNSGVlSdzskKsQWAOU3F9bHqPPzqs6SVw6ASuxpKUtg5WMo3bpFlZN2hVWKgriELtY8kItryGarY1YQ/pffYv/AAkpJWkr8r6mh/lmAw78sAiniwN1bhYra4bXh59DWqMlJXWxklCUXlkrM91pMJXZbVYmVNWOUBdWQWTyGv3VTleppU1aIj/N4X+1y/uxNQjuWz/SNJjoKviZJvQiqRA9I1caOpnMVh2JV4yFmTwk8HU8Ynt808jxU2OuoNMo8TVTnwZfwOLEq3sVYHK6N4kbmrfbe40IIIJBBqpq6sXARXntW0LSN4FJBKglTcG2oPOx5VFRUdjr1JK6D3Gt6vowUndkJMlYgC50A59K1kBJLtx21hjUxnhJK5QMOsaKrMw8zlB4i4qiriadPdlkKUp7Ih/nGcrAhFkW1zmLKAb2JuAb6Hu/fWR9Iq2kWaFg5cX2kePx08ZF51B5gRDKD0tcn765UxtSMrJJk6OEVTa5Fhu1TIwGIVSh/PRXsv8AtIySVHmC3UgAE1fQxkajs1ZkKuCqQTktUtzVIwIBBuDqCNbjyrYYztAFAYbbGG320WZ9VhRI0BC2Ba0jtwvfSO3S3nrixUtVH3x/c9DBw+GVTlp8v2G9UlpV2jLIqgxRiRs6AgsFshYB2uegubc7V1W4nJNpaHvH4cyRsgdoyRo6WDLrxF6J2dxJXVjxtDaa4cByL69bepJqLdti2FHrLpuy5lnYUgEs8YBCMI8SgPLfZg6gfrxlz5yGtLeanfkeZOOSbiOqoBxmABJNgNSTyHWunD5r2g222IAJvuXNooeAccnlHzrjXKdFHImqp1Wm4xdkt2evhcJFRU5q7ey9+v3FLwOQocMqlAyMAyxgO2hsfHotgtiWzGy2q2lQaTclZdvvQsliaLlZu9tLR4vs4ac+PIFmmAUOCEAJ3b7sJnZcpKhNbWOUXN7X6muKpSinFPjfT9ySpTlDNl+K1viskl2W17DZbG7UnIqSwu5UAGRHRybaZmVsh+zMfWtEcfT2bt3nk1+i6kFmaT7jRYTGRTLmifML2IIKsp6OpAZT5ECt0JqSujy6lPKeDV5mJ8MlzUJuxZTjdi0REJhQQQfapdD+riSKoT1NcleNhjKNK0RMctiG1SIEqx1FskoklRJluEaXsLkWJ5kC9rn3n7apkrM1Qd0EiVlq0ne6LYyI6zkgrh05LiVjR3c2VFLE8dALnQca04d7ohIyHaXtKHVIzHIi5mMyOozEIQESykhg7nlfNkZeZFMTOUY2hu/bLsNSjNty2SuyNYMVL3mZYQeVjI9v0rEBT6FhXnLDxveTuz0FVSVoRt36+m3zIML2bJLGVtCGCgHMczLlMrtYAtbQKAAvnWjLFbIrzzd7+/a4EntpkRlkHyiWWVLlTp85SLGx0IPQ159WEoz+TNFCKktNPoxPFIVkyMbggsjHjYHVWtpcXFjzF+hJm0nHMvE3wcoyyS15P5r39DV9g8YRvMOfDHZ4/JGvdB5Kwv5B1HKvWwlRzp68NDwekKKpVtNnqa2tJhI5ywViouwBygm1zbQE0Bh8HiHZy8oIkYqz3iaGxyhbBWJJHcIzDQ20JsTXnYjNnTZ62Eyuk4xLG19pmEqLDW+pNvcPOq5No04ehGqm27FzB4gSIGGl+XQg2NdTurlNWm6cnFnuYtbugE+ZIA89Ab8tK6it34FDbyBoghAYu8aKCL95nGo9Bmb0BqUVqRlJxWg0wLZsbPYaRwQqTyzM8rZfUAKf2hV6X5bMEn8Q3rOSIMfgxNFJExIWRGQkcQGUg289anD9SOPYot2ajMkpIAjeHdKF4qWLb1gTwuBEBbhlNa40oRvZCdapO2Z7KxktuYxpQJhnIclYVQAZIOoZiAhcWYtxsQB4a83EV+sqOPBfP69nA3YShpms79nvQq7FwBmlDNqqMrOV8AKG6RIfnEGxY+RGlwApwtr5ff7GqvWdsl++2ytsl9S3tzZZjdpVzZWOa6AsYpObFB4kbiehueBuspU1LX2/3K4V5RWS+nPl+z99lXYcsn9JCgLqNGSUPFIov8kQe8FbgALhDYjS94U67o1Frvumtft9ymvh1NbLsad17+Rv4JUlRJEvldVYX0NiL6jkfKvdjJ2PCqQSZn9u7ckinMV1jh3OZpNbqWLgXa/c8GhCtzPIV5/SOIqUorq1dvz8OHmzfgcMqsZPiu6xT7NYfFZZ5ERjorRLM+YpIAQSAXJzMkjXzhTpHfibdw8asYWqPUnXnTlKLiraK6StrxItn9osQ8iMEmlzMEkTdkKl7ahljtGynMCrNwGpBIqGGrYl1Gqkfh8reuq7RiqFBRbhJc1q232PgmaLaE8u9WGDIrFGkZ5FLhVBAChAyklieN7AA9RWvEYjqknuYKVJTJdjY/fR5iArqzI4GoDDmL62IIYX1sRfWrac88VIhOOV2GLlUQySMERQSWYgAAcSSeAo5WJxp31Zjf58TSP+TxKIg0gDSZ+9l7qghAxQscx74XhbTn5FfHtOShws9r6Pd7xXk2ehHDNRTtvp739bEUHaTGjIxYON0z5ThpIt4+t4yxBKldLaa3HGxvU+kKi+Jx0zWvo1bg9PnwsSWGvpbW3v/A27Pdt4p2WKZd3KwTKeKSswJIiYX6Xs1jx6VuhXp1NGrd/DW3vh2lMqUoGpdLVGrTybHIu4m7T4iJcOyzM4WTuDdqztexbuqoubBSdOlRpxcnZElJRd2rmRxsQixoUu07oDK7NxZguVFPGwGZmAGgKHSq5Zs7bd7aff32np01CUIwSypu/Pu87O3cPsMVnSOTUZWzDK7AE2K62IzDU6HThzFFdbkKiSlo7l2uHBRNgGnGd03MqswUhg+ZAdM9rXVuOW9xyIrrUXo9UcjKaeaOjM1tN2SRA65XSRbi9wVcMoZWsLi56A3GorO6eW/JrTw1PRhX63K9mnr4pryH3Y3XHE8txKPK+8gt/GtWA/q8DH0vb4PH6H0CvQPGCgE3aHZjSASRi8iAjLe28TjludAwOqk6cRoGJqurTVSNmW0azpSzISQmPEIY5FDWOUq4sVa3MHVHA15HmKw2lB2Z6DcJrNH90SxGWEZcu8jWwVkyiTzzqbKfVSL9Kt+HhoUtzvd6nqbaBscsMzNpoEC3v5uwXTnrUXHtR1T7GVRmR1mnXNMbrhsNEcxueLXNrtbi5AVFJ6ktKEb6IpqT5mj2FsxoY2zkNNKxklYcC5AFl/RVVVBfWyi+tapRvGyMyety3WEsOqda7F2kg9ij2mkmEDCBM7tdTzKgo3eAuL65Rx0vfW1q3u/ArXaY/FQ4RRAzM7JKiFFMhEYVgLAKCLjy1rzZKMHoj1cPCdWDeb1tfsHsOHKtZSoiCBVjVAMpudQQeFrDLblUu8rS5bHuVGLKQ1gCcwsDmFjYX5a2Nx0rlyVhThpsO2NC+zxmVTfeGNcwOtjmy9QefI1xTe3AsqYaPVObetk9uD7Rh2aE3fJy7jeYgR63Y/lMmtsostr21NxbhXqUb21PCr2uNpcHEzK8kUcjJqpZFZl/VJGlWSVyuEsrEGM25uZ5pl1JTK8JR43BVSY5GDEhhcMpkQG+dB8wXpuaUetl9qE3eHjdGAIRDIzxkFzcBj3r2cqe8QNeVZ6GNpzqZFe/d71LcThJQTu1pb14jjHYHOQ6Nu5VUgPlDd1rXUqeIuoPEG4Gta6lNVFZmOEnDY8bEiAMsd7srgsbWJzItm99iPUHpXY2grHWnN3ObRtLPlbWLDhXy8mmNymYc8gAYDq6niorLXnZWNVKGZlcyoJMt0EjgvluAzAWBa3EgXAv6Vk1segsq0Ja4dFm0tkQYtO8AcwAEsdswtexVx0JJHQ1xrVdntrufEi0mnb3/gednMS7wFZSDLC7RPYWuV1U2/SRkb9rlW6azw0PO/S9Tu2dk+0KoDtHIjZkkQ2KNYj7wxHvrNCEpPTQuhUUHqrr33ibDdlxhlMxdpJVbOx+kliriw4nKxNhzAAAq2GHyp339EW18X1loxVle/a372R4wEg72HY6gEob6SwMbq6EcQAwU24EdCL1T5olTkmrMvxRhRYX4k6knjyF+XlVZclYS7RxMxxKxwspCgNJ3rCNer2B7x1svOxPKuZXu9i6FWko5bXlx7uwXdpYt7JCNbu7IutjYgMLdLMiGoXbTt74fUtjCMWr8nfwV/mtC72BjEMmJCqWdI0yxghSbvJnIzWA72W/TTyrZhHeLb3v8ARGHpKKjOKjta68W2zc7MxomiSVRYOoNjY26i40PqK13uebaxaoAoBZtjZsDgyyjKY1J3iEo6qup76kG2l8p0PSjV9wnbVGNG1pWAZJsgIByzQrIRflmjKa+t6+dl0xSzNOOzdvdmezDAVbJ3398yHG7UxLLZHANx4EVWK8wC5YAn0+ziKP5zF6KNu1tv0VvfPYsl0fOKzZr9lrfcrbCaVcVDKy8XkIzOxlf5KYRxyMxI71yw1Cg923OtnRuI63EP423l/wCl9L5dtttbt73MGJp5YLRLXx47n0vZ+OSZA8ZupuOBBUg2Ksp1VgdCDqDXumEV4/bOXErEqhkBVZXvbI8n9GoFtTwvwsGU63qirSunMKaTUS3tPFbqGSTu3RGYZmygkA2BbkCbC9ZUruxayl2V22+IUh45FZeLPG0fkLq3hY94hAWsuXMbtat0HpYrYn2rhoYS0MjJurmSJrgth7tchgTcIG7yt4QO6bWF6qtK7zJF9Gq4/DeyZ7TaNhlxC5T9MAvE4+kGAOUHo1ufEanO1fVGlStozo2rEBaIGQ8lhXNc+baIvqxFcyvidzrgUkxwiL3dBipj32GseFQAWLvb5o1ANizEnRblbYQTa5fMz1aj2Nbh8OsaJGngRVVdb90DQ35k9edejDY8yo/iPdSIGQ/yg4MMschdiyMjBMgYAK6m4KoWFzYEMSpudL2rLXVndb+/8mmjTnU0grvsKmCweHEUbSo7yu6kxqZ40AEqIyMGYr3C17HKLEDQGqZRoJqbSvwfr9LmrrK0bwu9reHI12z9qJMcvgkzSru2tmIjexOnLvKfLNbiK1QqRktGY5U3cg2xi/Z5o2CE5wEeQkJGFMi2LMdCy3awuCc3qVN3LIqyFMmHxSrPGzKcQ27lLA2DjII9GCi2sQJAGl7a8TixCehvwU4RneS+1yxsZi8MbvYuV48SAfm3IB0tY+YqizWjNM5QlLNFWLiub2ykDXW620ItwN9ePu1tQjcV4sSJNh44cixsbFQALKtyxCgcPCPVhSzbuWKVKMMrWv0t9y9hnmWXEzx2MKyNeMWvMyQIoC3GhzjLfN8y1je43008qPJk0PtlY8TRLIPnDW3IjQ8dRqOBseoB0qwgSYDFLKgkQ3Vr5TYjMASMwvxBtcHgQQRoaAyvafAxwlRoyHM6xXZWjtbM8Ei+DxjukjxaEDSqKsUvivY04eMqjyRV/QSttGHwtJjNfmHeaeW8iUn3hj61n1/ps/fabVh52+JSt3N/K5NsvGLIRBhYwgYse/8AJgtxYsTd2awJ4a21NcVOVSVpMnUi8NDPkfjp6bljbOyZcPPh5rSTql85jABBKsLxoTZbXUi55G5Jqc4KnNO2n1KqdR1qUlf4r92luHviMNk9mY503uISUOWfLvH+UCE2GcqeJA1sedtbVaqUZvPqr+FzM8RUhHq200tuNu5mqw2HWNFRFCooCqo0AA4AVelZWRlbbd2S104FAZXtljpTHiYIowwGHu2pDHe7xbIAOICE253A0rNiMTGjZO+vHgu/xZKMbmSxryBBJGpYKwewQNmSxDAad7QkgdQK+Jw0U5OnPS6td8Hw9dH2M+nrySipJ7a2vw4/cdYNsyK65MrAEOFQBgdQQba+6sdSM4ycZK1uZS5wlqm34tkOLwmdsykZwAc2TXNGc0JvcHKr3JHME8Oe3o/GKhVjKbbSfDZXVnp5ctjPXo5oNJJX8/P/ACO8S0TImMjLxTsB3EYKZXBC7mVCCrkHuZiLqL2IFfexakk1xPEem4twDkZZXR2hXNLvVC2xGIN9QpbNk1tGLEN3bGyrm7VWaOWJXTi755DfAwNiis8qsqKbxQsALMD/AEslibte+UG2Xja+oxyhKOiRfe4+jWrKEWndnJNGOGKcl4oyFllnxBeS2bJFHKUuAdC1siKDpxNjlsfL6UnGGaUtdlbnpt3cXbu0vdW01fRCKDHgSM8aZIlLgLFIY8wBIDhWJiJJ73hGjdRr7+G6PawtPNrOyueDLprJiqkHpCPndb++48yYqSVI2MrquocmTMGbkQsaocgtqG69Bc6KOBgm80b6aFeM6Zm1B0pWV/iukPtgbRyrBZESGdSAqLlEUwUsyG2hU5XsbA3FjfMLfHQjKOJqRk3mTd+1X0fY1y5dx9FGSlBSjs1oWcHt2KPARKGBmXDQgAqzASNEmQOVHVlNr3sa+nV+Bmko8S9AcPEqucSW3iKwaWUsHX6arfIoN+KgDWu9YktSDpXegg7abShdYxE2Y2cE6gFCYz3bjvXZUII0sDrrrnq1Iy25ntdDUZLEp8k39CscD+TrkztiF3ueMOujq/ekUswVT8sp5hlYD9IShTUsrV9OF9PHmediZqM5N7X9OHoOuyELSSyyyJkZZGKLdScjNIVYsjFdd5IcvEE8TpaKwyp1HPVPXS+mtte/RFUaqnG8XdDHbmKws2bCzgsCVzAggXBDAAm2bgLhb9DVwujPy4LczEZ873UQ4hrsCuRQMNiCNRcWIbmbHxaN52Ln1UnUeqt+nx398EXU2+BCcbumNmSFmYloMQ2RGc8WhnAK3biQL34lVJN5Qy1Ipxd+7e3cXqqk+XYy1Jthwt93Got4pMTEqfELt/hrqot6/Qm6yWhShxxGaVG3sjALvgjbqJSdEgXjKxJvZb5mtcqAAKqlWFNqL3ey4vt5Jd5XKV02nd+g+2HsfeLE8ukURJigzB7OCby4hhpJNmufoqxJGY96vSVmtDITbTjmabdIFeAoqyRBghCvnFz3Lhe7ya54ZeddBYjxmKj0fCKyjRfZplaw81mEYA9CaAzPbmd5lRJIFjLZ92He8gUDvl90SoUsYlyhmzZhe1rVVWlaNzZgY5qyVr6Pfbx7LmWmwLpYvntbKMxa1hyAPTTzrOmnsfWYWFGLtTevfeyLOwpws0clwN1PGCeAUN3Wv5ZHNTg7TS7zD01OLoZVwevp9z6RsvbDSyBXjyB42kj1JbKrKCJBYZW76G2vEjlrOjiIVnLJwdr8+4+XcWtxxV5EKAKAKAz+1fk8ZE3zcRG0JP8AWR3kiHvUz/YOtYekaHW0Gvfu9iym7SMfhYsjvHmC7uRktr4c10Gg+iVr43F3zZuaT8ePrc+iw081BaXtdcPD0PTbNMbFsPIACbtG6kxkniVsQyE+WnE2vrUFiadSKjXV7aKS0lbk+EvHXtM/Vzi709Ox6/496EjYjFWAMEQHQTsL+esWb3muunhX/uSS5ZNf/sRUql9IpvnfT5DXYuDJmWSSPerIpAbIkiqhW2VZC4CoNQbJmbS5IAr7Xo6E4YaEZ7penC/bby2PJxDTqNobbd7jh2jknDfJpEAu7UnxGQX1J4AkEC1gAW72xlIuTtBieG6bvKCWMVxG1jdQA4zrfLY3HPjoBH82/wCn1OZ6f/I9YHtBiVy58NM6sUBN4Qyub5lChhmA0N7CwDEnSuR6zaaJXg9YspzO0L74KWDTYmJkAOYjfsyutgeAD6W1uLcLHx+koRqVFB8GpeCSTXjddxdTdlcTQbNljUwukpWBlVSsYs9rd6+bgVNxodb34EV9K8ZJKLoxv8Ot/wDJ88ui1Uc3iZWWZuNu1vsZa9mdSzKkpZww1jYWt4DdiSb21B4X521isTXsk4aL3zLZdG4VylNTactOHysGHdY44cOEnzDEO4vGOG+dyLhiLDMUvzIbTQ2+fxWHn+OdaP8AUtu3b9+ziexRUYUY01wsvIlOz2yIJGlASGOQKALR5cPGANRxLLIbH6J00r0q05waceLsIQjJNSJsTgpVfdHKSUiAzyFGkCRBSF7tmAILWBuCTcAHvQxGHnVfwsnSrUqa/MT8Bdi9jMkV5isejXYTsRmIuN2gU8DcBQDced65HDTg9bW4l1LG/mZqbblwX07vn3lvYOInb8pMPGMw5VFgWMRa/vMUCX6sOlXUdF4nekacY1cq5a63s3rYubLlljniVJs8chUgBAN4hFyTe5AUa+otzrRklbPKV78LHkU6kY1OohCyS3uSbaE6viskxRR8oqiJXveFeDHqyP8AZWWpVnGcYrZm2NOMouT3RZabcPMDHI13hUFFzfmYwCdRpfS/WsHSNF131ULXa+pKnLLqxBicNMI0jKyEgEsyxOhzHVnvc3LNc8ABe2o1q38DZvIn6W7uZnqqMmm5WaFsmzjHmkZZiC6F/kwM7XAU+EFQLC4WwNtb6mpSwzjH4tOXZ6u/qyuXxRl8a8h9siYxOjhHYSKUYIMxDKxKX1sNHcX5nKOled1M6s0oWvF8eTVnw8SzCSUadu8lwm1MRGmQRSrY3AEYIOeRi+YkXugbQjQkcDew9tKqrJR08CbnS4yLvZjGsjmNoZyZmMhkcq1iFUESEkGwsAp10sNLVbrxVjilF7O4z27t3ckJHG0krC4GqoB1eQiw9Fu2o0trUJzUFdl1KjOq/hMPtCYyMXlYSSEqSQLKgU3VYxrlAOt9Te5v0xTqSm77I+hweBVNa695zb+1U3RawzE5QrDM2oGqMeZtao04vMW0qboNZr6bW0zPhG3EU7KwJY4eJvFNPvJAPoRqzsP1fAnvFK9XJCdRf0xdu96Ix9JXjCNOW7d3835aI+n7LjzTyPyjVYh+se/IR5G8Y9VNT6No9VQSfv27niVHeQ5reVhQBQBQFDbeCMsRVfGpDxk6WkQ5luehIsfIkVGUcyaYMVtN1WV5wlxIsbhScpLBXDrqR3gI0FievSvlpdGyxUpQhJJxbVnyevzublj1haTlO+W13YVt2mb83AQR9NkX7wXNSp/w5VcrOaS7E7+p51X+KcFFX+KXh/goYrFyS33jd037i3A/ba93+4HmK9vB9DYbDSzq7lzfA+ex/wDE+IxEXTpLLH1/YjWa3iiSYcF3hvkWw7qgqwAvc6W41pxOGnUd4ya7i7oj+IMPhcP1Nem5NcVZ/M7NjYwLnAYc9bIp99snD0rN+Drf3H6/c9WH8RdHzdlTfZfL789C7stYZnRUw2BvJouZTa9tBfckXPLlyvqLlha2/WM00el8DXl1cabUuTsnp4Gi/mc+v5LgftI/5Fd/C1P7kvfibPxFL+2vT7CTE4VYi6tFs9WQ2K5rsTpbKu4zG9wB51kcairKjmnd8bO3ncseIw0YucoKy7V9isgBJHs2EFgTeygG3S8Op8q9T+T4la9Y/Nnjr+JOjm2lSfe7JPuPGdbX9lgt1ypx/uas/kuI2631ZSv4pwFr9RL0+4OrA5RgYb66EQ8AL8o9dLm3HQ9DWOrga1Ozzt+L+57GF6Rwle66tJrg99e5Mh9qFwDhMMpbQB0CZv1c0Aze6sko1Ibyn7/7HpU4UKv6VDzd/WJNnHzsHhtOiqf+TUIyu9akvfiWzwbSuqcX4/eI5wPZ4zoJIYNnuhvrdhY8wR7PcEcwdRWr8LUeqqPzf3PO/EUotp07P32Fj+Z+I/1bZ495/wDzU/CVf7j839x+Jw/9v35CCZVDMohwchUkExi635jMcOAbEa2vVNWLp6Oo79l/ubKFOFZZo0klzbt5aMgmnC2Bw2FF+FwgzeQG51quLlLSMpPz/wD0WTw1OCvKMF3y/YmhVmzfkUC5VLHOgj7oFye/ANLa3qeWSkoyqSTe17/cyVKuHirqEX3N/WKJzhNL+y4b4V08j8hUXJJ26yXr9zF/MsNv1Oh4GEJNvZsKfQL/ANijlb/cl7/7D+Z4XbqSaDAXNjh8GpJsA1hfQk/6Pbgp+ymZKDn1ktOV7/Msp43DzdlSSfa7fQvYTs5LKuePC7PZSWAN+OVip/0fqDV8MPUnFSjUdnrx+5Pr8Pxp/L7FHaGAMLFWwuBLC1wutiRcA/k4F7a26Eda5KjUhvVfr9zTh4U8Q7QpLxf7HJUdR3sJhluARboeHCKwqOSX9yXvxL4YaMnaMY+f0yiyN5FZUIutrZrE97U8zwFuflrc1a7NXPQg6lNqnurb24+ey+2txphNgRld7I8jGxJewAUC91VeAF7aj31zrHskUKpKlVb0cttXz5W0WnjzbLHZ2HJJ7VID3YPkk4ErLJaO1/nSNGbeRSs+MT/LoreTu/DZd19fA8nF4hVq0prZaL7n0XZmFMcSqSC2pcjgXYlnI8iSa9eMVFJI81lqpAKAKAKAW7fxxhizKVVmdEDSeFC7BczAEX46C4ubC4veozlli2dQixXZtpA4edyHzXASIKCxViyjISDmUNcG4bW9eE8RXhVlUjGGv/kttuNi7JFqzEeI7CyDw4m56yRAk++NlH3VOXS9Sms1SC71L76nkVegMNUbcW18iD+Z2I+ui+Fx/Go/+oY/8H5r7GZ/wxDhUfl+4v2nsmbDANKFaMkLmQk2J4ZgVFgeAIvrppevQwXS1LESyq6fJnnY/oGeGpupGWZLfS31K1eufPbl3szgPyhYyNRiktztl+Wb/dy+8CsrmpNZdtWfWdHYZqupzXxKK89V52sfXWFwdbefSunvnzKcEGLDui3iVkURHM08pZ484DAEN8nKTckDOSzc6qwNGNKtKrJ3a208TJ0jGdakqMFpLcgl2cYmWOTMiRd9lcqWYEnvApfMC1r25gi2uvsQxEHDR2Z4dXo+vGqrxzR1t2X/AG0XzCTDOLqSY1tmCSqUOUkHNYjUDh5c7VZCvTlLNxsZa2AxFOlk0yt3XPuKhjjFi0trrdHlVkzAeFkLi0gDBTcE8ByOtFZ0q9N05dvqa8Ph8ThavWqO9vdu3tNz2ZwQmTfvHGsc8UfyIGYE6ktICoGazZbWPDUnS3j4Wg6NNQcrn1End3K+2uy5QZ8LqBxgJvcf1THwn9EnLwAy1GvhYzXw6M2YXHTpO0tV72M9s7FNG2+w75C3iBW6vbS0iGxuDpfRhw6isNKvOg8r25Hq4jC08VFTi9ef3L+1NtYjEJuyUjRh3xEWLN+jnNsqnnYX14jWr6mOurQWplo9F2leo9OziR7C2K2IOVDusPH3WdQLsR+biBFgBzaxtwGt8vMPhcyzz4+9Ri8e4Pq6XDS/LsRttmbGgw4+SjVTzbxO36ztdm95r0UklZHjyk5O7dzL7Swjs02HCxF5ZJAJSxDZmRpUVxkvYKAujHugcOFefiMM6teLzba+G1kSv8DXPQgkincNEmGO8U5CwkiKI5AIz94NazK2i8Koj0dUU03JW9Sh0042K2K2a+FeIlZmRgVdiGmu4As4Ed8gIzAiwGi28+zwtdwlmy76W5cnffh27nKlKGjgtgxDpKybtJSIpkMjSRPEqAWOUmRRctmUWF/EDw1qqGDr5ZX+G6fH7FkYRUlI1PZmDvSyKESNjkEaG4EkbOsjnQAMSApAv4Ab616eEhKFJKTuTm7sxk2ILNvSb55ZZORuN4cnHjZAo91UVHebPpOjqf5Fua+ZNj9ohlKJmCk31tqABYWHDXpVaRpoYZxkpytewuiQvIkYYKWuSxtZUW2ZteeqqPNhUK1Xqqbna9uHacxuJdCKy7v2xy2w0aynFKyA+B8pVhzVgHFwTYkcDbXS4PnUulKl/wBCv2t2PGr4idWLTaV97LV+Ja2rI0f5QcRDI8dmWLKAJWUMEjGV75jnOWwPeINja1ehh6kqtZVZxV7WVm7JPd9/0PPkklZM3Ar2Co7QBQBQBQHmWMMCrAFSLEEXBHQg8aAxMOyMNvLJhoAsmJMcYWJAAkS3lJFratHKt/NaolKTqqN9LXZJbGj/AJt4T/VoP7pPwqzq4cl5HLkWK7NYUo2XDQhsrZTuk0NjblXckeSOXMftqGA4a8cMUe/ggkBRFUgnEQjiBf8AOL9lUYd5rp7pleLSdGS5xfyFGyoc0i9B3j7v/Nq14iWWm/I+F6PpdZXjfhr5fuaf/JvhTIZMUw0LOI/MOwdm+ERJ6o3WqoQyrwPt6FNxu2t38lY3VTLzLbHP5Qn6+P8A+IWqIP8ANku75EnshptmZRJhl7udpdBYFsoVsxHMAd259OtXkSt2pxEKHDb7d5N9dt4FNl3bjNZuQdowTyuL0OpN7In294sL/aP+TLVOIdqT98TsdyTsyPyWL9X+Jq2LukyIdo9pnD4dpQAWBRVB4ZndUBPkCwJ9K5OWWLlyJ04Z5qPN2MS+EeVjIZ0VnOZgkagXsLmxbTh/GvDq4nrJXcT3KdOVBZYXsd/kluWJ/wACfjVXWr/j6k+tq8fkOOxuPdZPZGyMixs6Mi5SMrIGDanMSZAc3re9717OFr9bHa1jycZh+qad99e02FajGY/GMVxhYKSRirgDixGzpNB68Kp/3vD6kv6RZ2Px0k2MWRZd7vI82JIFljIByQ2+aVZiAPEQGveuU5Tc3fY1Vo0o0oqP6r73vp9DZdodo+z4eSWxOUDQG2rMFBuQbAZrk2Ogq6TsmzLCOaSjzaRmNnO/sU0Mti8ckRLjUyCR0cO/6dyb200BFgbCqM89NvvLK1NU6jjF3Q42NLusHM4F8kuOew1uRiJjyqVL9Ee5FUtzGR7v2eNLsJEjQfKBo81gA27DAZ+txWKUZJttH0OBxCUlBPTYhw7AMpYAi4uDe1vdUT1qibg1Hcd4KWMYvDXCOjpJDawOUHKyFgRe94wP2qvwsrNo+dx9GWXO09Hrft/wbM7Lh+pj/u1/CtlzyRHOqRTtlRFKy4axVVBCyssVrgcL5qzyk1WiuFmSWxp60EQoAoAoAoCDG4kRRvI3hRWc+igk/uoBD2ewp3q5+MEAVjyM0xzy6dRkU/tms2H+JynzfyJS5GiBNaSJ6AoD5vtkBI4ByRMRF74p4go+2Os+HX5s12oz4+ajhZyf/Fi7Z0BMb2NmkKwqehdgoPuLg+6rcS7zjDxPnOg6N25vnby1Z9R2bgUgiSKMWRBYcz5knmSbknqamfVlmgMrsj/OV/2mP/8AvWs8P9aXgSeyIts9nJZsakt1EYeFs+Y5lSNsxjVQLd5ud+DHoAbXFuSd9DRSxLp0pwW8tL9nv5lntj2dfEmKSPIWizqUlJCyI+XMCQDYjIOR50nDMrHcJinh5NpXurM77I8MOAikIZ0kVSQSRpBKLAnU24XOpteq8R/pP3xMy/UMuzX+axfq/wATVsP0oiy5jYY3jZZQrRlTnD2Klba5r6WqQPlmIwMTszRmVIyTkUSy+HkdWuL8bcr25V49eolUailbuX2Po8HRbopzbv8A+T+55/kwfTl/vZP+qqesfJeS+xq6iHb/APKX3Nl2DjgCSZFtMrZZCzu7FbkoQzknKQb6aXzDiDXsYdxdNOK/yfN4uMo1XGTb5X5cDTk61cZjLTH8uTyxYH/x7/jVT/1V3P5o7wNWBVpw8YmBZEZHUMjAqysLhgRYgjmKASbR2XFh8LIsS5Qzxs1yzFmzoLszEk6ADU8AByqE/wBD7mdu29Sz2Y/oW/2+K/4mWuUv0R7kHueJoFxE08UoDxKkIyNwDEuxcdD4LEai2lWBNp3RmF7Mw5Yn3swWUkhGdO7HlZrlsmc90D53E8az1YRjG6WptXSGJay5/kN9gdlY13U7NKXAV8jspCkrwOVRfLfieJ110q2MIx1SKauKrVVlnJtGpqZnMx2gXLLKx4bmB/7md2P+8KzVtJwfaSjszT1pIhQBQBQBQCjtJKMiRc5pES3Vb55Af2Eeqa1RRi+diSRB2envEZbazu0t+qmwj/8AbWOqo1Orio22J5L6jQYg9BT8S+R3q0HtJ6CufiZch1aMLtzBvKTEgXMuImADEqDnEc5FwDYkFracaQq5ajnzS+xmxWGjXpSpPZ/5FmxsVKN3ljVgr5xZ/EQDlFiBYhrE3IsARxqNXFU1UctbnOjeg62HpJykmuzt+o52b2kx7TLE0ceckF0aMRjdZgGdJBO18txoFbiAbXBqUMU5aq1vHfusbalGMeLv2r9zae0noKfiZciHVoQbLR0mN1Nw+KcnK1sskoZLNbKSRqQDpzpGo1Jz52OZeA/356Cp9e7jIgGJPSovENcB1aFm25GJgbKSqTZmyqzELupRfKoJOrAaDnUJ1XODiMltRTs/bsiRLFGi3jFnklJVVY65VUDM7AEXHdAva9wQE8YqVk1d8iylhpVHoUNobSkmFpJM680Vd3GfVSWZh5FrdQayVMZUmrLRep6lDoyMXeevYRbI2ccTKQ2YQRmzlSUMj/Vqw1AXixFjewv4q7QpqKzSV+S+pzG4p36um7c2vkMtr9mlUCTChgy+KLOzLKvRc5OVxyOgPBuIK3z6uorNW7UYqOIq0ne9+xiXBuCRKjOjC4Dp3HUg2ZGDAjQ8UdSLjhcCs0HUoy92fvmenVhSxcFJb+qH2D7QTqLkJiAOIUbqW3kCSjnh9AfurTHpBXtJW7eB5lbATpkUOJ3uJiljDFGxAlByOBkGCeM5mK2Vg/dKmxvparnU+LN2c+0yKPA13tPl99d/E9h3qu0PafL76fiewdV2i7tBIWw7hVJN0OgLGwdSbAC50B0FHXUk1Y51dtTKbW2s8WGWLO0G9kxkpexjbdCdiqjNYoWEqEniFDWsSCITrSjTSgtdF6GjDUI1Kvx7at8NET7Hnkhw6RhQks+eVmYd5YlChc5Opka6+LUXb6Nd/EZIJPV/UOnCpWeVWj9P3PcONM0USlQBuYogDz3z98W43WKMN+1Upzvlv3vwKJRSk1HbgbMTgdasdeKI5GevaBTr4Dq5GZ7XrnzKt+/g8Yvv+Sy/xqmtOMsrXBo6otbmmws4dVbqoP2itSknsyDTRLUjgUAUAUAv2ns1ZrZr6E2sxXipU6jyYiqp0szuSUtLHtcKQAABYaC3IcqzuhMtU4ndy3T91R6ifIZ4huW6fup1E+R3rIlRtkgyCWxzA38RtmyFcxW9icpteu9VU5fI5mje5Sx3ZaKRzJlaOQ6l4myFj1YeFj5kE1x0ZtWauTjWcP0yse9mdnBC+8LSyyZSoaVlJVSQSFChQLlRc2voKKhJK0Y2994lWzfqd/fYhruW6fup1M+RHPENy3T91dVGouBxziG5bp+6u9VU5DPENy3T91R6mfIZ4huG6U6ifI71kRTP2WiZmb5VczFiExEyDMTckKrgC5JOnU1JUZ72Xoc6xLZv1Ik7HQj6734qf/uU6mfJeSJdc/8Ak/NjfD4EIoRFCqosANABXHRmyKnFEhhNd6iY6xC3Hdm4pSWZWUt4jHI8WbpmyMM3vqXVTtay+YVRRd02u4rJ2OhHDfD/ANTP/wBdR/DvkvJE3iJNWcn5sZbO2SsCbuMELdm7zM5JZizEsxJNySaOhN8ivrEWvZ28qfh5nesR32c+VPw8uwdYg9mPlXfw8uZzrERYjZivlzqjZTmXMobK3JluND5iurDyXE46ifApbW7NpiGRnd1K3HybFcykglW8rqDcWI5HWiw742JRrON8vHQtLsdA+fmDccbA5MmYDgDl7t+lT6mXP0IZlyLPs3n91R/Ddp3rOw77N5138MuY63sIMZspJBZiw46oxQi/EXGtjUlh4oi5tlmDDKgAXgAAPQVONKMXdHHJvQmqwicJoBdjtrbq2eNu9e1ivL3+dZcTi4Ye2ZPXkcbsVP5zJ9BvtX8ayfzehyfp9zmZF+HaGYKQnj8ILICfQXr0aVRVIKa2ZJE++f6s/Ev41YDgnY/mz8S/jQHBiWPBL+jL0050B3fP9WfiX8aAN8/1Z+JfxoA3z/Vn4l/GgDfP9WfiX8aA7vn+rPxL19aA5vn+rPxL+NAG+f6s/Ev40Ab5/qz8S/jQBvn+rPxL+NAG+f6s/Ev40Ab5/qz8S/jQBvX+rPxL19ffQBvn+rPxL+NAG+f6s/Ev40Ab5/qz8S/jQFQ7YAcIVIY6d4qNb8NTf0PA8jWd4qmpqDdm+env5dpy6LEWMLeFb+jqf41dGcZbM6e98/1Z+JfxqQDfP9WfiXr6++gDfP8AVn4l/GgDfP8AVn4l6evuoA3z/Vn4l/GgDfP9WfiX8aAN8/1Z+JfxoA3z/Vn4l/GgDfP9WfiXr60Ab5/qz8S/jQCjtMV3mHz+HM2b0ul715HSeXrKWfa7v6EZbooYp+4wk000Bvq2W/dB0tm4FNLcb3qis/y2qnLTvtw4b7W4d5xk0uJiWGASlwDGdUy2ADx6m/e0Yoe7516mB/8Abw7kSjsC4rBhh8pJmJKhSG8Sg3ATLoRraw4+6tR0hbFYQBbSSmwLAZbd2x1IZRcd3n1W+lqAsx4jCMygOwY5bXUrcZcoNyvDujXkbHS1AT4bauFhByu1rA+BjxJsdF5/uHlQDnDTq6hl4G41BGoJBBB14g0BLQBQBQBQBQBQBQBQBQBQBQBQBQEWJgDqVPMEennUKkFOLi+IZ5wsGUcBfy6VGlTyLU4ierToUAUAUAUAp27hw2QloxbMLSGwN7aj7PvrBjaSnlbcVv8Aq8CLLMeEOVflGsFUd06aDiLa6+tbKatBLsJI4MA1775+VTBeoAoCntLZqTABwdL2INiL8f3Cs+Iw1OurTRxq4og7KKG77kryAGU+8/hXnw6HgpXlJtctvP8AaxFQHRwYCqqWUKCBcBrX9da9aEIwiox2RM4cKb3zLxJ8Av8Ab9lSBwYQ82X+7HuoDvsp6r8A8/4E/aaA4MKeZXnwQc//ADY0B73T8nA/ZH40Abt/pj4fTz9aABG/0x8P/mgJI1YHVrj0tQElAFAFAFAFAFAFAFAFAFAFAFAFAFAFAFAFAUdpbPMpUhstgw4Xve3mOlZsRhuus72tf1ONXJGwQKqpJ7otcachr5cKvhHLFR5HTz/J4uTnl1/rGsNelSB1cAB8+Tn89uZv7uFATYeDJzY3+kxb99A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17475" y="-1851025"/>
            <a:ext cx="5324475" cy="38671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0964" name="AutoShape 4" descr="data:image/jpeg;base64,/9j/4AAQSkZJRgABAQAAAQABAAD/2wCEAAkGBxQTEhUUExQWFhQWFxcYGBcVFhcVHBYXHBcaHxoYFxgYHCggHB4lIhcYITEiJSksLjAuHR8zODMsNygtMC0BCgoKDg0OGxAQGywkICYsLCwsLCwsLCwsLCwsLCwsLCwvLCwsLCwsLC0sLCwsLCwsLCwsLCwsLCwsLCwsLCwsLP/AABEIAL8BCAMBEQACEQEDEQH/xAAbAAACAwEBAQAAAAAAAAAAAAAABQMEBgECB//EAE0QAAIBAgMFBQMHBwcLBQAAAAECAwARBBIhBRMxQVEGIjJhcRSBkiNCUlORodEkQ2JygrHBFRYzY3STogc0RFRzsrTD0tPhhKOls9T/xAAaAQEAAwEBAQAAAAAAAAAAAAAAAgMEAQUG/8QAPREAAgECBAIIBAQFBAEFAAAAAAECAxEEEiExQVEFE2FxgZGh8CKxwdEUIzLhBhVCU/EzQ1KCchY0krLS/9oADAMBAAIRAxEAPwD7jQBQBQBQBQBQBQBQBQBQBQBQHMw61FziuJ2zAGiknszh2pAKA4DQHaAKAKAKAKAKAKAKAKAKAKAKAKAKAKAKAKAKAKAKAKAKAKAKAKAKA4xtUZSUVdnUrkLNesc6jkTSseagSCgPc+ICRs7cFUsfQC5/dW6nLNG5U9yHfllUkZSVBIvexI4Xq6C4lFSXBEYNWFOxK2LygX5sq/EbD7yKqkrGmEsyPbGvOlJuVzQloe0frVtOs9pEXHkS1qIBQBQBQBQBQBQBQBQBQBQBQBQBQBQBQBQBQHAaA7QBQBQBQFJsWpkMY8SqGPQBiQt/M5W+ysVWWZ34FkdCttecrHZf6RyI0/XbTNbmFF3PkpqEVqdZYjIWyjgAAPQcKo65OViWXS5LVxwqbeW8Bj470pER+jIwV/sUsfdW6mrRRU9yTEvqbVqgtDFUlqVwxqyxVdlTbUhEDv8AV5JdOe6dZLf4KrmtC6lLUeOPvry6sbSN8XoRs1qonNR3JpXPSYnvqnVXa/6pQW/x/dW+jUU4XRTJWZK8nSq6laztEkogklSp1szszjjYkq8iFAFAFAFAFAFAFAFAFAFAFAFAFARgUB7AoDtAeWe1VzqRidSueN75VV+I7CWUixWKCIzscqqCzHoALmoSqylohlsUdj4dgrSOLSTNnYH5gsAifsqFBtoTmPOoPXRHURpaWYyX7sOaNNNDIdHf9kdwHkd4K5U+GG51asg2mxaSCEcXkzt5RxWYn3vul/arJRjaTb4e/lcsmx2BWuKu7FbKWLlVsSikgLCpkJJt33zJHr+rvdP1a9AqOtMn00+Jfxq5SRlcGiIun00+JfxqWdEHSkju9jIyl0IOh7y6g++uNnYx5HvYMmbDqpOZorxE/SMZK5tPpABv2hWSrDNE2xdieUV59WN49xdF6lHEPlkhbkXKHyDIbf4lQe+qqNTVo7NDOryJBgp86Bud2U25MrFW+9TXXozheRrit1OeZXK2rHIZQyhlNwamcPdAeb0B0GgO0AUAUAUAUAUAUAUB5vegPQoAoCOR6oq1baIlFEVZSw4xtUZSUVdhK4sPy8lvzUTXP9ZIp0X0Qi5/SAHzSK5Tne4aLG0sQwASO29k0S/L6TkcwoN/M2HOroK5FntEVFCjwqOfTqT153qirK7t5k4qyKmyos7tiD89VRPKNbkH9okt6ZelIrhy+f7beZxjR5VRGkc2VQWJPJQLk1soQ/qZCT4CNMHK6ZzuVeVjI6zQGbLcAImkqgFUVVPG5BPOtai2UuokeW2VIeBwQ9cC38MRTIziqROlFMUNosOJJZWiLbgFQVEhzBMwOu74ZtL86iWHJdlScjg79fYifu39TyMqdVJ6FnZMTQylCUtMub5OMxLvUsrWUs1rpu9L/MY1FqxOMsyuNpE++sNeFn3l0WK9p4YvGyro+hQnlIpDIT6MoNeZF5Zal71Ra2fixLGrjTMAbHiDzB8wbg+YNbIO+j3RUV8O+TEPGeEg3qeossij07jeedulWPa5HiMgbUjJxd0dauL8FNup3ibwyZpYj53+VT1zHP55z9E1qjWTWpBxG96tUk9iJ5roOrQHqgCgCgCgCgCgCgPJoDoFAdoDjGwqM5ZY3OpXK9YCw4TUW0ldnSriQWFgSvmONudjyPnWSdTM7liielKRRkmyIi3PIKoFaKMXa/MhJlbZ0TEtPICHcWVDxijvcL5MfE3nYahQasqTUURirkG0IGnbdEEQ8ZSfzg+qX9E/OPTui9zlyxk27314ff7FjQ5jTkK2Uqd/hRW2L9pvvZBCPBGVeXzPGOP3kZyOiqDo9ejGPAonKyJZXrQkY5MsBe4Dzqv+out+WmIoT8lhP7VN/u4mq+Jd/T4DdjarjLotyttCIsmZBeSNhJH5st+7flmUsl/0qjJaFlOWo0w06yxq6G6uoZT5EXFZ5xzKxpTsQzR15Nek07+ZfGQpwz7mcp8yYl08pOMie/8ApB1O86VCMrLNy37venkda4FzamEMiAoQJUYPGx4BgCLN+iwLKfJjztWuEk9eBW0dwOPE0edQVIJDo3ijceJGHUfYRYi4INQrXitDsdQ2hhRMlgcrqQ8b8Sjjg1uY1II5gkc6UqqYlENl4/eAhhklQ5ZEvfK3UHmjcVbmOhBAsas9Di1GCP1q6FZ7SIuPImrUQCgCgCgCgONQHaAKAKAKAKAjm4VRX/SSjuQk1kbsrlhA7XrDObky1Kx1Fv6VKlTzPsOSlYoxn2hg5/zdCCn9a44SW5op1Xqe9wCk7m1BFW5ddr1gqTzMuSsSxJWijTtrxISZ5x+L3SDKM0jnLGt7ZnI59FABYnkATXp04ZUUN3KsGH3aWvmYkszni7nxMenQDkAANBWqCsZKkrnKtM5dzDIo6kVTb4mzS2siQjjHyeF/tc37sTVa3NEtmO8QPkx6/jVsf1mea/LRBCanIpiyDZ0m5mMR/o5izxeUmrSx+/WQesnALWeSszZCV0OJFvVFWnmV1uWp2Fm0sCJEK3IOhDDijA3VlvzB93I6XrzJwyvMvFFyd9CHZuMJurgCVLZ1HA34Ot/mtY29CDqDVSbg7x29+p3fcvRxLdmAAZrZjzNuF+vGtUZKaINWZ4YWNZJRcHYtTuilj8EzsssTBJ0FgTfLIvExygaleYI1U6jmDoo1r/DIrlHiixs3H7wENG0Ui+JH5easNHU8mHvsbgXtWIpjGJuVXUZ2eUjJcSWtRAKAKAKAKAKAKAVbd7Q4fCLeeQKSO6g1d/JE4niKjKSjudSuYvF/5Q5ZGCQwtEplEWZ1DSK2TMAYnKqM2g1bTj0rHVxeVXTWizb6NXte6vt3Pl2lip327vEsdm+3LtIPaiqI4k1yFVhMThTeTUEMc1ybZSANb3qVGvKU8m+2ver7eSEoaZtjeZwyhlIIOoINwR1BFX1o3iVxepEwvWGSurFqdiGXKgLOwCgXJJAAHUk1THD66knMXmNsT4gUw30SCrT/AK4Oqx/onVudluG0q0dEV7jGU8ulY60ruxbBcTscdSpUr6sSkTSyLGpdzYDyufIADUknQAakm1enSpZdWUN3F+GiJYzSj5RhlVbg7mM65bjTMbAsRzAFyFBOqMeJROa2JJH5VckZpPgRVIrJ4IjmUnnrUJSVmWwg1JNigN8nhf7XN+7E1RHc1zfwsezn5MetWR/WUz/00U1NXGZOx3F4YSoVJK8CrLxRwbq635g8uB1B0NVSjc0QlZljZWOMgKuAs0dhIo4eTpfijAXB9QdQQKTSWpV51lrQ/qROL4CvaOCzWZDlkW+RrXtfirDmhsLj0IsQCPOnHJ3Fy17zzs3HZ2KMMkq+JCb/ALSH5yHkw9DY3AU1llpszjd0MWW9XzgpLUinY8LHY1XCjld7knK5KBWhRb2IXPaR1fTpNO7IuRLWkgFAFAFAFAFAZrtr2gfCrEkKo007lEDtYCyMS1hqbWH289Aaq1VU45vfL6+9yynTc5KKMfsPskGXeYgszuiA5jdldWzFlfW2tvUi5uSa81upUnmm9E3ZLimrfEuPHzPQVKMI2W7Sv2PsNXHgIlZmEahnIZjYXLAAA+oAFSjFRSSW2i7jtggwEaEFEUEBwCBqA7ZnAPQsLmpuTZFRSI0wr4f5XCDgSZMMLBZQdS0QOiS8SCLK3BuIZb6VXgzLWpWd0aDCYlJUWSM3RwGU8ND1B1B8jwqNSGVlSdzskKsQWAOU3F9bHqPPzqs6SVw6ASuxpKUtg5WMo3bpFlZN2hVWKgriELtY8kItryGarY1YQ/pffYv/AAkpJWkr8r6mh/lmAw78sAiniwN1bhYra4bXh59DWqMlJXWxklCUXlkrM91pMJXZbVYmVNWOUBdWQWTyGv3VTleppU1aIj/N4X+1y/uxNQjuWz/SNJjoKviZJvQiqRA9I1caOpnMVh2JV4yFmTwk8HU8Ynt808jxU2OuoNMo8TVTnwZfwOLEq3sVYHK6N4kbmrfbe40IIIJBBqpq6sXARXntW0LSN4FJBKglTcG2oPOx5VFRUdjr1JK6D3Gt6vowUndkJMlYgC50A59K1kBJLtx21hjUxnhJK5QMOsaKrMw8zlB4i4qiriadPdlkKUp7Ih/nGcrAhFkW1zmLKAb2JuAb6Hu/fWR9Iq2kWaFg5cX2kePx08ZF51B5gRDKD0tcn765UxtSMrJJk6OEVTa5Fhu1TIwGIVSh/PRXsv8AtIySVHmC3UgAE1fQxkajs1ZkKuCqQTktUtzVIwIBBuDqCNbjyrYYztAFAYbbGG320WZ9VhRI0BC2Ba0jtwvfSO3S3nrixUtVH3x/c9DBw+GVTlp8v2G9UlpV2jLIqgxRiRs6AgsFshYB2uegubc7V1W4nJNpaHvH4cyRsgdoyRo6WDLrxF6J2dxJXVjxtDaa4cByL69bepJqLdti2FHrLpuy5lnYUgEs8YBCMI8SgPLfZg6gfrxlz5yGtLeanfkeZOOSbiOqoBxmABJNgNSTyHWunD5r2g222IAJvuXNooeAccnlHzrjXKdFHImqp1Wm4xdkt2evhcJFRU5q7ey9+v3FLwOQocMqlAyMAyxgO2hsfHotgtiWzGy2q2lQaTclZdvvQsliaLlZu9tLR4vs4ac+PIFmmAUOCEAJ3b7sJnZcpKhNbWOUXN7X6muKpSinFPjfT9ySpTlDNl+K1viskl2W17DZbG7UnIqSwu5UAGRHRybaZmVsh+zMfWtEcfT2bt3nk1+i6kFmaT7jRYTGRTLmifML2IIKsp6OpAZT5ECt0JqSujy6lPKeDV5mJ8MlzUJuxZTjdi0REJhQQQfapdD+riSKoT1NcleNhjKNK0RMctiG1SIEqx1FskoklRJluEaXsLkWJ5kC9rn3n7apkrM1Qd0EiVlq0ne6LYyI6zkgrh05LiVjR3c2VFLE8dALnQca04d7ohIyHaXtKHVIzHIi5mMyOozEIQESykhg7nlfNkZeZFMTOUY2hu/bLsNSjNty2SuyNYMVL3mZYQeVjI9v0rEBT6FhXnLDxveTuz0FVSVoRt36+m3zIML2bJLGVtCGCgHMczLlMrtYAtbQKAAvnWjLFbIrzzd7+/a4EntpkRlkHyiWWVLlTp85SLGx0IPQ159WEoz+TNFCKktNPoxPFIVkyMbggsjHjYHVWtpcXFjzF+hJm0nHMvE3wcoyyS15P5r39DV9g8YRvMOfDHZ4/JGvdB5Kwv5B1HKvWwlRzp68NDwekKKpVtNnqa2tJhI5ywViouwBygm1zbQE0Bh8HiHZy8oIkYqz3iaGxyhbBWJJHcIzDQ20JsTXnYjNnTZ62Eyuk4xLG19pmEqLDW+pNvcPOq5No04ehGqm27FzB4gSIGGl+XQg2NdTurlNWm6cnFnuYtbugE+ZIA89Ab8tK6it34FDbyBoghAYu8aKCL95nGo9Bmb0BqUVqRlJxWg0wLZsbPYaRwQqTyzM8rZfUAKf2hV6X5bMEn8Q3rOSIMfgxNFJExIWRGQkcQGUg289anD9SOPYot2ajMkpIAjeHdKF4qWLb1gTwuBEBbhlNa40oRvZCdapO2Z7KxktuYxpQJhnIclYVQAZIOoZiAhcWYtxsQB4a83EV+sqOPBfP69nA3YShpms79nvQq7FwBmlDNqqMrOV8AKG6RIfnEGxY+RGlwApwtr5ff7GqvWdsl++2ytsl9S3tzZZjdpVzZWOa6AsYpObFB4kbiehueBuspU1LX2/3K4V5RWS+nPl+z99lXYcsn9JCgLqNGSUPFIov8kQe8FbgALhDYjS94U67o1Frvumtft9ymvh1NbLsad17+Rv4JUlRJEvldVYX0NiL6jkfKvdjJ2PCqQSZn9u7ckinMV1jh3OZpNbqWLgXa/c8GhCtzPIV5/SOIqUorq1dvz8OHmzfgcMqsZPiu6xT7NYfFZZ5ERjorRLM+YpIAQSAXJzMkjXzhTpHfibdw8asYWqPUnXnTlKLiraK6StrxItn9osQ8iMEmlzMEkTdkKl7ahljtGynMCrNwGpBIqGGrYl1Gqkfh8reuq7RiqFBRbhJc1q232PgmaLaE8u9WGDIrFGkZ5FLhVBAChAyklieN7AA9RWvEYjqknuYKVJTJdjY/fR5iArqzI4GoDDmL62IIYX1sRfWrac88VIhOOV2GLlUQySMERQSWYgAAcSSeAo5WJxp31Zjf58TSP+TxKIg0gDSZ+9l7qghAxQscx74XhbTn5FfHtOShws9r6Pd7xXk2ehHDNRTtvp739bEUHaTGjIxYON0z5ThpIt4+t4yxBKldLaa3HGxvU+kKi+Jx0zWvo1bg9PnwsSWGvpbW3v/A27Pdt4p2WKZd3KwTKeKSswJIiYX6Xs1jx6VuhXp1NGrd/DW3vh2lMqUoGpdLVGrTybHIu4m7T4iJcOyzM4WTuDdqztexbuqoubBSdOlRpxcnZElJRd2rmRxsQixoUu07oDK7NxZguVFPGwGZmAGgKHSq5Zs7bd7aff32np01CUIwSypu/Pu87O3cPsMVnSOTUZWzDK7AE2K62IzDU6HThzFFdbkKiSlo7l2uHBRNgGnGd03MqswUhg+ZAdM9rXVuOW9xyIrrUXo9UcjKaeaOjM1tN2SRA65XSRbi9wVcMoZWsLi56A3GorO6eW/JrTw1PRhX63K9mnr4pryH3Y3XHE8txKPK+8gt/GtWA/q8DH0vb4PH6H0CvQPGCgE3aHZjSASRi8iAjLe28TjludAwOqk6cRoGJqurTVSNmW0azpSzISQmPEIY5FDWOUq4sVa3MHVHA15HmKw2lB2Z6DcJrNH90SxGWEZcu8jWwVkyiTzzqbKfVSL9Kt+HhoUtzvd6nqbaBscsMzNpoEC3v5uwXTnrUXHtR1T7GVRmR1mnXNMbrhsNEcxueLXNrtbi5AVFJ6ktKEb6IpqT5mj2FsxoY2zkNNKxklYcC5AFl/RVVVBfWyi+tapRvGyMyety3WEsOqda7F2kg9ij2mkmEDCBM7tdTzKgo3eAuL65Rx0vfW1q3u/ArXaY/FQ4RRAzM7JKiFFMhEYVgLAKCLjy1rzZKMHoj1cPCdWDeb1tfsHsOHKtZSoiCBVjVAMpudQQeFrDLblUu8rS5bHuVGLKQ1gCcwsDmFjYX5a2Nx0rlyVhThpsO2NC+zxmVTfeGNcwOtjmy9QefI1xTe3AsqYaPVObetk9uD7Rh2aE3fJy7jeYgR63Y/lMmtsostr21NxbhXqUb21PCr2uNpcHEzK8kUcjJqpZFZl/VJGlWSVyuEsrEGM25uZ5pl1JTK8JR43BVSY5GDEhhcMpkQG+dB8wXpuaUetl9qE3eHjdGAIRDIzxkFzcBj3r2cqe8QNeVZ6GNpzqZFe/d71LcThJQTu1pb14jjHYHOQ6Nu5VUgPlDd1rXUqeIuoPEG4Gta6lNVFZmOEnDY8bEiAMsd7srgsbWJzItm99iPUHpXY2grHWnN3ObRtLPlbWLDhXy8mmNymYc8gAYDq6niorLXnZWNVKGZlcyoJMt0EjgvluAzAWBa3EgXAv6Vk1segsq0Ja4dFm0tkQYtO8AcwAEsdswtexVx0JJHQ1xrVdntrufEi0mnb3/gednMS7wFZSDLC7RPYWuV1U2/SRkb9rlW6azw0PO/S9Tu2dk+0KoDtHIjZkkQ2KNYj7wxHvrNCEpPTQuhUUHqrr33ibDdlxhlMxdpJVbOx+kliriw4nKxNhzAAAq2GHyp339EW18X1loxVle/a372R4wEg72HY6gEob6SwMbq6EcQAwU24EdCL1T5olTkmrMvxRhRYX4k6knjyF+XlVZclYS7RxMxxKxwspCgNJ3rCNer2B7x1svOxPKuZXu9i6FWko5bXlx7uwXdpYt7JCNbu7IutjYgMLdLMiGoXbTt74fUtjCMWr8nfwV/mtC72BjEMmJCqWdI0yxghSbvJnIzWA72W/TTyrZhHeLb3v8ARGHpKKjOKjta68W2zc7MxomiSVRYOoNjY26i40PqK13uebaxaoAoBZtjZsDgyyjKY1J3iEo6qup76kG2l8p0PSjV9wnbVGNG1pWAZJsgIByzQrIRflmjKa+t6+dl0xSzNOOzdvdmezDAVbJ3398yHG7UxLLZHANx4EVWK8wC5YAn0+ziKP5zF6KNu1tv0VvfPYsl0fOKzZr9lrfcrbCaVcVDKy8XkIzOxlf5KYRxyMxI71yw1Cg923OtnRuI63EP423l/wCl9L5dtttbt73MGJp5YLRLXx47n0vZ+OSZA8ZupuOBBUg2Ksp1VgdCDqDXumEV4/bOXErEqhkBVZXvbI8n9GoFtTwvwsGU63qirSunMKaTUS3tPFbqGSTu3RGYZmygkA2BbkCbC9ZUruxayl2V22+IUh45FZeLPG0fkLq3hY94hAWsuXMbtat0HpYrYn2rhoYS0MjJurmSJrgth7tchgTcIG7yt4QO6bWF6qtK7zJF9Gq4/DeyZ7TaNhlxC5T9MAvE4+kGAOUHo1ufEanO1fVGlStozo2rEBaIGQ8lhXNc+baIvqxFcyvidzrgUkxwiL3dBipj32GseFQAWLvb5o1ANizEnRblbYQTa5fMz1aj2Nbh8OsaJGngRVVdb90DQ35k9edejDY8yo/iPdSIGQ/yg4MMschdiyMjBMgYAK6m4KoWFzYEMSpudL2rLXVndb+/8mmjTnU0grvsKmCweHEUbSo7yu6kxqZ40AEqIyMGYr3C17HKLEDQGqZRoJqbSvwfr9LmrrK0bwu9reHI12z9qJMcvgkzSru2tmIjexOnLvKfLNbiK1QqRktGY5U3cg2xi/Z5o2CE5wEeQkJGFMi2LMdCy3awuCc3qVN3LIqyFMmHxSrPGzKcQ27lLA2DjII9GCi2sQJAGl7a8TixCehvwU4RneS+1yxsZi8MbvYuV48SAfm3IB0tY+YqizWjNM5QlLNFWLiub2ykDXW620ItwN9ePu1tQjcV4sSJNh44cixsbFQALKtyxCgcPCPVhSzbuWKVKMMrWv0t9y9hnmWXEzx2MKyNeMWvMyQIoC3GhzjLfN8y1je43008qPJk0PtlY8TRLIPnDW3IjQ8dRqOBseoB0qwgSYDFLKgkQ3Vr5TYjMASMwvxBtcHgQQRoaAyvafAxwlRoyHM6xXZWjtbM8Ei+DxjukjxaEDSqKsUvivY04eMqjyRV/QSttGHwtJjNfmHeaeW8iUn3hj61n1/ps/fabVh52+JSt3N/K5NsvGLIRBhYwgYse/8AJgtxYsTd2awJ4a21NcVOVSVpMnUi8NDPkfjp6bljbOyZcPPh5rSTql85jABBKsLxoTZbXUi55G5Jqc4KnNO2n1KqdR1qUlf4r92luHviMNk9mY503uISUOWfLvH+UCE2GcqeJA1sedtbVaqUZvPqr+FzM8RUhHq200tuNu5mqw2HWNFRFCooCqo0AA4AVelZWRlbbd2S104FAZXtljpTHiYIowwGHu2pDHe7xbIAOICE253A0rNiMTGjZO+vHgu/xZKMbmSxryBBJGpYKwewQNmSxDAad7QkgdQK+Jw0U5OnPS6td8Hw9dH2M+nrySipJ7a2vw4/cdYNsyK65MrAEOFQBgdQQba+6sdSM4ycZK1uZS5wlqm34tkOLwmdsykZwAc2TXNGc0JvcHKr3JHME8Oe3o/GKhVjKbbSfDZXVnp5ctjPXo5oNJJX8/P/ACO8S0TImMjLxTsB3EYKZXBC7mVCCrkHuZiLqL2IFfexakk1xPEem4twDkZZXR2hXNLvVC2xGIN9QpbNk1tGLEN3bGyrm7VWaOWJXTi755DfAwNiis8qsqKbxQsALMD/AEslibte+UG2Xja+oxyhKOiRfe4+jWrKEWndnJNGOGKcl4oyFllnxBeS2bJFHKUuAdC1siKDpxNjlsfL6UnGGaUtdlbnpt3cXbu0vdW01fRCKDHgSM8aZIlLgLFIY8wBIDhWJiJJ73hGjdRr7+G6PawtPNrOyueDLprJiqkHpCPndb++48yYqSVI2MrquocmTMGbkQsaocgtqG69Bc6KOBgm80b6aFeM6Zm1B0pWV/iukPtgbRyrBZESGdSAqLlEUwUsyG2hU5XsbA3FjfMLfHQjKOJqRk3mTd+1X0fY1y5dx9FGSlBSjs1oWcHt2KPARKGBmXDQgAqzASNEmQOVHVlNr3sa+nV+Bmko8S9AcPEqucSW3iKwaWUsHX6arfIoN+KgDWu9YktSDpXegg7abShdYxE2Y2cE6gFCYz3bjvXZUII0sDrrrnq1Iy25ntdDUZLEp8k39CscD+TrkztiF3ueMOujq/ekUswVT8sp5hlYD9IShTUsrV9OF9PHmediZqM5N7X9OHoOuyELSSyyyJkZZGKLdScjNIVYsjFdd5IcvEE8TpaKwyp1HPVPXS+mtte/RFUaqnG8XdDHbmKws2bCzgsCVzAggXBDAAm2bgLhb9DVwujPy4LczEZ873UQ4hrsCuRQMNiCNRcWIbmbHxaN52Ln1UnUeqt+nx398EXU2+BCcbumNmSFmYloMQ2RGc8WhnAK3biQL34lVJN5Qy1Ipxd+7e3cXqqk+XYy1Jthwt93Got4pMTEqfELt/hrqot6/Qm6yWhShxxGaVG3sjALvgjbqJSdEgXjKxJvZb5mtcqAAKqlWFNqL3ey4vt5Jd5XKV02nd+g+2HsfeLE8ukURJigzB7OCby4hhpJNmufoqxJGY96vSVmtDITbTjmabdIFeAoqyRBghCvnFz3Lhe7ya54ZeddBYjxmKj0fCKyjRfZplaw81mEYA9CaAzPbmd5lRJIFjLZ92He8gUDvl90SoUsYlyhmzZhe1rVVWlaNzZgY5qyVr6Pfbx7LmWmwLpYvntbKMxa1hyAPTTzrOmnsfWYWFGLtTevfeyLOwpws0clwN1PGCeAUN3Wv5ZHNTg7TS7zD01OLoZVwevp9z6RsvbDSyBXjyB42kj1JbKrKCJBYZW76G2vEjlrOjiIVnLJwdr8+4+XcWtxxV5EKAKAKAz+1fk8ZE3zcRG0JP8AWR3kiHvUz/YOtYekaHW0Gvfu9iym7SMfhYsjvHmC7uRktr4c10Gg+iVr43F3zZuaT8ePrc+iw081BaXtdcPD0PTbNMbFsPIACbtG6kxkniVsQyE+WnE2vrUFiadSKjXV7aKS0lbk+EvHXtM/Vzi709Ox6/496EjYjFWAMEQHQTsL+esWb3muunhX/uSS5ZNf/sRUql9IpvnfT5DXYuDJmWSSPerIpAbIkiqhW2VZC4CoNQbJmbS5IAr7Xo6E4YaEZ7penC/bby2PJxDTqNobbd7jh2jknDfJpEAu7UnxGQX1J4AkEC1gAW72xlIuTtBieG6bvKCWMVxG1jdQA4zrfLY3HPjoBH82/wCn1OZ6f/I9YHtBiVy58NM6sUBN4Qyub5lChhmA0N7CwDEnSuR6zaaJXg9YspzO0L74KWDTYmJkAOYjfsyutgeAD6W1uLcLHx+koRqVFB8GpeCSTXjddxdTdlcTQbNljUwukpWBlVSsYs9rd6+bgVNxodb34EV9K8ZJKLoxv8Ot/wDJ88ui1Uc3iZWWZuNu1vsZa9mdSzKkpZww1jYWt4DdiSb21B4X521isTXsk4aL3zLZdG4VylNTactOHysGHdY44cOEnzDEO4vGOG+dyLhiLDMUvzIbTQ2+fxWHn+OdaP8AUtu3b9+ziexRUYUY01wsvIlOz2yIJGlASGOQKALR5cPGANRxLLIbH6J00r0q05waceLsIQjJNSJsTgpVfdHKSUiAzyFGkCRBSF7tmAILWBuCTcAHvQxGHnVfwsnSrUqa/MT8Bdi9jMkV5isejXYTsRmIuN2gU8DcBQDced65HDTg9bW4l1LG/mZqbblwX07vn3lvYOInb8pMPGMw5VFgWMRa/vMUCX6sOlXUdF4nekacY1cq5a63s3rYubLlljniVJs8chUgBAN4hFyTe5AUa+otzrRklbPKV78LHkU6kY1OohCyS3uSbaE6viskxRR8oqiJXveFeDHqyP8AZWWpVnGcYrZm2NOMouT3RZabcPMDHI13hUFFzfmYwCdRpfS/WsHSNF131ULXa+pKnLLqxBicNMI0jKyEgEsyxOhzHVnvc3LNc8ABe2o1q38DZvIn6W7uZnqqMmm5WaFsmzjHmkZZiC6F/kwM7XAU+EFQLC4WwNtb6mpSwzjH4tOXZ6u/qyuXxRl8a8h9siYxOjhHYSKUYIMxDKxKX1sNHcX5nKOled1M6s0oWvF8eTVnw8SzCSUadu8lwm1MRGmQRSrY3AEYIOeRi+YkXugbQjQkcDew9tKqrJR08CbnS4yLvZjGsjmNoZyZmMhkcq1iFUESEkGwsAp10sNLVbrxVjilF7O4z27t3ckJHG0krC4GqoB1eQiw9Fu2o0trUJzUFdl1KjOq/hMPtCYyMXlYSSEqSQLKgU3VYxrlAOt9Te5v0xTqSm77I+hweBVNa695zb+1U3RawzE5QrDM2oGqMeZtao04vMW0qboNZr6bW0zPhG3EU7KwJY4eJvFNPvJAPoRqzsP1fAnvFK9XJCdRf0xdu96Ix9JXjCNOW7d3835aI+n7LjzTyPyjVYh+se/IR5G8Y9VNT6No9VQSfv27niVHeQ5reVhQBQBQFDbeCMsRVfGpDxk6WkQ5luehIsfIkVGUcyaYMVtN1WV5wlxIsbhScpLBXDrqR3gI0FievSvlpdGyxUpQhJJxbVnyevzublj1haTlO+W13YVt2mb83AQR9NkX7wXNSp/w5VcrOaS7E7+p51X+KcFFX+KXh/goYrFyS33jd037i3A/ba93+4HmK9vB9DYbDSzq7lzfA+ex/wDE+IxEXTpLLH1/YjWa3iiSYcF3hvkWw7qgqwAvc6W41pxOGnUd4ya7i7oj+IMPhcP1Nem5NcVZ/M7NjYwLnAYc9bIp99snD0rN+Drf3H6/c9WH8RdHzdlTfZfL789C7stYZnRUw2BvJouZTa9tBfckXPLlyvqLlha2/WM00el8DXl1cabUuTsnp4Gi/mc+v5LgftI/5Fd/C1P7kvfibPxFL+2vT7CTE4VYi6tFs9WQ2K5rsTpbKu4zG9wB51kcairKjmnd8bO3ncseIw0YucoKy7V9isgBJHs2EFgTeygG3S8Op8q9T+T4la9Y/Nnjr+JOjm2lSfe7JPuPGdbX9lgt1ypx/uas/kuI2631ZSv4pwFr9RL0+4OrA5RgYb66EQ8AL8o9dLm3HQ9DWOrga1Ozzt+L+57GF6Rwle66tJrg99e5Mh9qFwDhMMpbQB0CZv1c0Aze6sko1Ibyn7/7HpU4UKv6VDzd/WJNnHzsHhtOiqf+TUIyu9akvfiWzwbSuqcX4/eI5wPZ4zoJIYNnuhvrdhY8wR7PcEcwdRWr8LUeqqPzf3PO/EUotp07P32Fj+Z+I/1bZ495/wDzU/CVf7j839x+Jw/9v35CCZVDMohwchUkExi635jMcOAbEa2vVNWLp6Oo79l/ubKFOFZZo0klzbt5aMgmnC2Bw2FF+FwgzeQG51quLlLSMpPz/wD0WTw1OCvKMF3y/YmhVmzfkUC5VLHOgj7oFye/ANLa3qeWSkoyqSTe17/cyVKuHirqEX3N/WKJzhNL+y4b4V08j8hUXJJ26yXr9zF/MsNv1Oh4GEJNvZsKfQL/ANijlb/cl7/7D+Z4XbqSaDAXNjh8GpJsA1hfQk/6Pbgp+ymZKDn1ktOV7/Msp43DzdlSSfa7fQvYTs5LKuePC7PZSWAN+OVip/0fqDV8MPUnFSjUdnrx+5Pr8Pxp/L7FHaGAMLFWwuBLC1wutiRcA/k4F7a26Eda5KjUhvVfr9zTh4U8Q7QpLxf7HJUdR3sJhluARboeHCKwqOSX9yXvxL4YaMnaMY+f0yiyN5FZUIutrZrE97U8zwFuflrc1a7NXPQg6lNqnurb24+ey+2txphNgRld7I8jGxJewAUC91VeAF7aj31zrHskUKpKlVb0cttXz5W0WnjzbLHZ2HJJ7VID3YPkk4ErLJaO1/nSNGbeRSs+MT/LoreTu/DZd19fA8nF4hVq0prZaL7n0XZmFMcSqSC2pcjgXYlnI8iSa9eMVFJI81lqpAKAKAKAW7fxxhizKVVmdEDSeFC7BczAEX46C4ubC4veozlli2dQixXZtpA4edyHzXASIKCxViyjISDmUNcG4bW9eE8RXhVlUjGGv/kttuNi7JFqzEeI7CyDw4m56yRAk++NlH3VOXS9Sms1SC71L76nkVegMNUbcW18iD+Z2I+ui+Fx/Go/+oY/8H5r7GZ/wxDhUfl+4v2nsmbDANKFaMkLmQk2J4ZgVFgeAIvrppevQwXS1LESyq6fJnnY/oGeGpupGWZLfS31K1eufPbl3szgPyhYyNRiktztl+Wb/dy+8CsrmpNZdtWfWdHYZqupzXxKK89V52sfXWFwdbefSunvnzKcEGLDui3iVkURHM08pZ484DAEN8nKTckDOSzc6qwNGNKtKrJ3a208TJ0jGdakqMFpLcgl2cYmWOTMiRd9lcqWYEnvApfMC1r25gi2uvsQxEHDR2Z4dXo+vGqrxzR1t2X/AG0XzCTDOLqSY1tmCSqUOUkHNYjUDh5c7VZCvTlLNxsZa2AxFOlk0yt3XPuKhjjFi0trrdHlVkzAeFkLi0gDBTcE8ByOtFZ0q9N05dvqa8Ph8ThavWqO9vdu3tNz2ZwQmTfvHGsc8UfyIGYE6ktICoGazZbWPDUnS3j4Wg6NNQcrn1End3K+2uy5QZ8LqBxgJvcf1THwn9EnLwAy1GvhYzXw6M2YXHTpO0tV72M9s7FNG2+w75C3iBW6vbS0iGxuDpfRhw6isNKvOg8r25Hq4jC08VFTi9ef3L+1NtYjEJuyUjRh3xEWLN+jnNsqnnYX14jWr6mOurQWplo9F2leo9OziR7C2K2IOVDusPH3WdQLsR+biBFgBzaxtwGt8vMPhcyzz4+9Ri8e4Pq6XDS/LsRttmbGgw4+SjVTzbxO36ztdm95r0UklZHjyk5O7dzL7Swjs02HCxF5ZJAJSxDZmRpUVxkvYKAujHugcOFefiMM6teLzba+G1kSv8DXPQgkincNEmGO8U5CwkiKI5AIz94NazK2i8Koj0dUU03JW9Sh0042K2K2a+FeIlZmRgVdiGmu4As4Ed8gIzAiwGi28+zwtdwlmy76W5cnffh27nKlKGjgtgxDpKybtJSIpkMjSRPEqAWOUmRRctmUWF/EDw1qqGDr5ZX+G6fH7FkYRUlI1PZmDvSyKESNjkEaG4EkbOsjnQAMSApAv4Ab616eEhKFJKTuTm7sxk2ILNvSb55ZZORuN4cnHjZAo91UVHebPpOjqf5Fua+ZNj9ohlKJmCk31tqABYWHDXpVaRpoYZxkpytewuiQvIkYYKWuSxtZUW2ZteeqqPNhUK1Xqqbna9uHacxuJdCKy7v2xy2w0aynFKyA+B8pVhzVgHFwTYkcDbXS4PnUulKl/wBCv2t2PGr4idWLTaV97LV+Ja2rI0f5QcRDI8dmWLKAJWUMEjGV75jnOWwPeINja1ehh6kqtZVZxV7WVm7JPd9/0PPkklZM3Ar2Co7QBQBQBQHmWMMCrAFSLEEXBHQg8aAxMOyMNvLJhoAsmJMcYWJAAkS3lJFratHKt/NaolKTqqN9LXZJbGj/AJt4T/VoP7pPwqzq4cl5HLkWK7NYUo2XDQhsrZTuk0NjblXckeSOXMftqGA4a8cMUe/ggkBRFUgnEQjiBf8AOL9lUYd5rp7pleLSdGS5xfyFGyoc0i9B3j7v/Nq14iWWm/I+F6PpdZXjfhr5fuaf/JvhTIZMUw0LOI/MOwdm+ERJ6o3WqoQyrwPt6FNxu2t38lY3VTLzLbHP5Qn6+P8A+IWqIP8ANku75EnshptmZRJhl7udpdBYFsoVsxHMAd259OtXkSt2pxEKHDb7d5N9dt4FNl3bjNZuQdowTyuL0OpN7In294sL/aP+TLVOIdqT98TsdyTsyPyWL9X+Jq2LukyIdo9pnD4dpQAWBRVB4ZndUBPkCwJ9K5OWWLlyJ04Z5qPN2MS+EeVjIZ0VnOZgkagXsLmxbTh/GvDq4nrJXcT3KdOVBZYXsd/kluWJ/wACfjVXWr/j6k+tq8fkOOxuPdZPZGyMixs6Mi5SMrIGDanMSZAc3re9717OFr9bHa1jycZh+qad99e02FajGY/GMVxhYKSRirgDixGzpNB68Kp/3vD6kv6RZ2Px0k2MWRZd7vI82JIFljIByQ2+aVZiAPEQGveuU5Tc3fY1Vo0o0oqP6r73vp9DZdodo+z4eSWxOUDQG2rMFBuQbAZrk2Ogq6TsmzLCOaSjzaRmNnO/sU0Mti8ckRLjUyCR0cO/6dyb200BFgbCqM89NvvLK1NU6jjF3Q42NLusHM4F8kuOew1uRiJjyqVL9Ee5FUtzGR7v2eNLsJEjQfKBo81gA27DAZ+txWKUZJttH0OBxCUlBPTYhw7AMpYAi4uDe1vdUT1qibg1Hcd4KWMYvDXCOjpJDawOUHKyFgRe94wP2qvwsrNo+dx9GWXO09Hrft/wbM7Lh+pj/u1/CtlzyRHOqRTtlRFKy4axVVBCyssVrgcL5qzyk1WiuFmSWxp60EQoAoAoAoCDG4kRRvI3hRWc+igk/uoBD2ewp3q5+MEAVjyM0xzy6dRkU/tms2H+JynzfyJS5GiBNaSJ6AoD5vtkBI4ByRMRF74p4go+2Os+HX5s12oz4+ajhZyf/Fi7Z0BMb2NmkKwqehdgoPuLg+6rcS7zjDxPnOg6N25vnby1Z9R2bgUgiSKMWRBYcz5knmSbknqamfVlmgMrsj/OV/2mP/8AvWs8P9aXgSeyIts9nJZsakt1EYeFs+Y5lSNsxjVQLd5ud+DHoAbXFuSd9DRSxLp0pwW8tL9nv5lntj2dfEmKSPIWizqUlJCyI+XMCQDYjIOR50nDMrHcJinh5NpXurM77I8MOAikIZ0kVSQSRpBKLAnU24XOpteq8R/pP3xMy/UMuzX+axfq/wATVsP0oiy5jYY3jZZQrRlTnD2Klba5r6WqQPlmIwMTszRmVIyTkUSy+HkdWuL8bcr25V49eolUailbuX2Po8HRbopzbv8A+T+55/kwfTl/vZP+qqesfJeS+xq6iHb/APKX3Nl2DjgCSZFtMrZZCzu7FbkoQzknKQb6aXzDiDXsYdxdNOK/yfN4uMo1XGTb5X5cDTk61cZjLTH8uTyxYH/x7/jVT/1V3P5o7wNWBVpw8YmBZEZHUMjAqysLhgRYgjmKASbR2XFh8LIsS5Qzxs1yzFmzoLszEk6ADU8AByqE/wBD7mdu29Sz2Y/oW/2+K/4mWuUv0R7kHueJoFxE08UoDxKkIyNwDEuxcdD4LEai2lWBNp3RmF7Mw5Yn3swWUkhGdO7HlZrlsmc90D53E8az1YRjG6WptXSGJay5/kN9gdlY13U7NKXAV8jspCkrwOVRfLfieJ110q2MIx1SKauKrVVlnJtGpqZnMx2gXLLKx4bmB/7md2P+8KzVtJwfaSjszT1pIhQBQBQBQCjtJKMiRc5pES3Vb55Af2Eeqa1RRi+diSRB2envEZbazu0t+qmwj/8AbWOqo1Orio22J5L6jQYg9BT8S+R3q0HtJ6CufiZch1aMLtzBvKTEgXMuImADEqDnEc5FwDYkFracaQq5ajnzS+xmxWGjXpSpPZ/5FmxsVKN3ljVgr5xZ/EQDlFiBYhrE3IsARxqNXFU1UctbnOjeg62HpJykmuzt+o52b2kx7TLE0ceckF0aMRjdZgGdJBO18txoFbiAbXBqUMU5aq1vHfusbalGMeLv2r9zae0noKfiZciHVoQbLR0mN1Nw+KcnK1sskoZLNbKSRqQDpzpGo1Jz52OZeA/356Cp9e7jIgGJPSovENcB1aFm25GJgbKSqTZmyqzELupRfKoJOrAaDnUJ1XODiMltRTs/bsiRLFGi3jFnklJVVY65VUDM7AEXHdAva9wQE8YqVk1d8iylhpVHoUNobSkmFpJM680Vd3GfVSWZh5FrdQayVMZUmrLRep6lDoyMXeevYRbI2ccTKQ2YQRmzlSUMj/Vqw1AXixFjewv4q7QpqKzSV+S+pzG4p36um7c2vkMtr9mlUCTChgy+KLOzLKvRc5OVxyOgPBuIK3z6uorNW7UYqOIq0ne9+xiXBuCRKjOjC4Dp3HUg2ZGDAjQ8UdSLjhcCs0HUoy92fvmenVhSxcFJb+qH2D7QTqLkJiAOIUbqW3kCSjnh9AfurTHpBXtJW7eB5lbATpkUOJ3uJiljDFGxAlByOBkGCeM5mK2Vg/dKmxvparnU+LN2c+0yKPA13tPl99d/E9h3qu0PafL76fiewdV2i7tBIWw7hVJN0OgLGwdSbAC50B0FHXUk1Y51dtTKbW2s8WGWLO0G9kxkpexjbdCdiqjNYoWEqEniFDWsSCITrSjTSgtdF6GjDUI1Kvx7at8NET7Hnkhw6RhQks+eVmYd5YlChc5Opka6+LUXb6Nd/EZIJPV/UOnCpWeVWj9P3PcONM0USlQBuYogDz3z98W43WKMN+1Upzvlv3vwKJRSk1HbgbMTgdasdeKI5GevaBTr4Dq5GZ7XrnzKt+/g8Yvv+Sy/xqmtOMsrXBo6otbmmws4dVbqoP2itSknsyDTRLUjgUAUAUAv2ns1ZrZr6E2sxXipU6jyYiqp0szuSUtLHtcKQAABYaC3IcqzuhMtU4ndy3T91R6ifIZ4huW6fup1E+R3rIlRtkgyCWxzA38RtmyFcxW9icpteu9VU5fI5mje5Sx3ZaKRzJlaOQ6l4myFj1YeFj5kE1x0ZtWauTjWcP0yse9mdnBC+8LSyyZSoaVlJVSQSFChQLlRc2voKKhJK0Y2994lWzfqd/fYhruW6fup1M+RHPENy3T91dVGouBxziG5bp+6u9VU5DPENy3T91R6mfIZ4huG6U6ifI71kRTP2WiZmb5VczFiExEyDMTckKrgC5JOnU1JUZ72Xoc6xLZv1Ik7HQj6734qf/uU6mfJeSJdc/8Ak/NjfD4EIoRFCqosANABXHRmyKnFEhhNd6iY6xC3Hdm4pSWZWUt4jHI8WbpmyMM3vqXVTtay+YVRRd02u4rJ2OhHDfD/ANTP/wBdR/DvkvJE3iJNWcn5sZbO2SsCbuMELdm7zM5JZizEsxJNySaOhN8ivrEWvZ28qfh5nesR32c+VPw8uwdYg9mPlXfw8uZzrERYjZivlzqjZTmXMobK3JluND5iurDyXE46ifApbW7NpiGRnd1K3HybFcykglW8rqDcWI5HWiw742JRrON8vHQtLsdA+fmDccbA5MmYDgDl7t+lT6mXP0IZlyLPs3n91R/Ddp3rOw77N5138MuY63sIMZspJBZiw46oxQi/EXGtjUlh4oi5tlmDDKgAXgAAPQVONKMXdHHJvQmqwicJoBdjtrbq2eNu9e1ivL3+dZcTi4Ye2ZPXkcbsVP5zJ9BvtX8ayfzehyfp9zmZF+HaGYKQnj8ILICfQXr0aVRVIKa2ZJE++f6s/Ev41YDgnY/mz8S/jQHBiWPBL+jL0050B3fP9WfiX8aAN8/1Z+JfxoA3z/Vn4l/GgDfP9WfiX8aA7vn+rPxL19aA5vn+rPxL+NAG+f6s/Ev40Ab5/qz8S/jQBvn+rPxL+NAG+f6s/Ev40Ab5/qz8S/jQBvX+rPxL19ffQBvn+rPxL+NAG+f6s/Ev40Ab5/qz8S/jQFQ7YAcIVIY6d4qNb8NTf0PA8jWd4qmpqDdm+env5dpy6LEWMLeFb+jqf41dGcZbM6e98/1Z+JfxqQDfP9WfiXr6++gDfP8AVn4l/GgDfP8AVn4l6evuoA3z/Vn4l/GgDfP9WfiX8aAN8/1Z+JfxoA3z/Vn4l/GgDfP9WfiXr60Ab5/qz8S/jQCjtMV3mHz+HM2b0ul715HSeXrKWfa7v6EZbooYp+4wk000Bvq2W/dB0tm4FNLcb3qis/y2qnLTvtw4b7W4d5xk0uJiWGASlwDGdUy2ADx6m/e0Yoe7516mB/8Abw7kSjsC4rBhh8pJmJKhSG8Sg3ATLoRraw4+6tR0hbFYQBbSSmwLAZbd2x1IZRcd3n1W+lqAsx4jCMygOwY5bXUrcZcoNyvDujXkbHS1AT4bauFhByu1rA+BjxJsdF5/uHlQDnDTq6hl4G41BGoJBBB14g0BLQBQBQBQBQBQBQBQBQBQBQBQBQEWJgDqVPMEennUKkFOLi+IZ5wsGUcBfy6VGlTyLU4ierToUAUAUAUAp27hw2QloxbMLSGwN7aj7PvrBjaSnlbcVv8Aq8CLLMeEOVflGsFUd06aDiLa6+tbKatBLsJI4MA1775+VTBeoAoCntLZqTABwdL2INiL8f3Cs+Iw1OurTRxq4og7KKG77kryAGU+8/hXnw6HgpXlJtctvP8AaxFQHRwYCqqWUKCBcBrX9da9aEIwiox2RM4cKb3zLxJ8Av8Ab9lSBwYQ82X+7HuoDvsp6r8A8/4E/aaA4MKeZXnwQc//ADY0B73T8nA/ZH40Abt/pj4fTz9aABG/0x8P/mgJI1YHVrj0tQElAFAFAFAFAFAFAFAFAFAFAFAFAFAFAFAFAUdpbPMpUhstgw4Xve3mOlZsRhuus72tf1ONXJGwQKqpJ7otcachr5cKvhHLFR5HTz/J4uTnl1/rGsNelSB1cAB8+Tn89uZv7uFATYeDJzY3+kxb99A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17475" y="-1851025"/>
            <a:ext cx="5324475" cy="38671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0966" name="AutoShape 6" descr="data:image/jpeg;base64,/9j/4AAQSkZJRgABAQAAAQABAAD/2wCEAAkGBxQTEhUUExQWFhQWFxcYGBcVFhcVHBYXHBcaHxoYFxgYHCggHB4lIhcYITEiJSksLjAuHR8zODMsNygtMC0BCgoKDg0OGxAQGywkICYsLCwsLCwsLCwsLCwsLCwsLCwvLCwsLCwsLC0sLCwsLCwsLCwsLCwsLCwsLCwsLCwsLP/AABEIAL8BCAMBEQACEQEDEQH/xAAbAAACAwEBAQAAAAAAAAAAAAAABQMEBgECB//EAE0QAAIBAgMFBQMHBwcLBQAAAAECAwARBBIhBRMxQVEGIjJhcRSBkiNCUlORodEkQ2JygrHBFRYzY3STogc0RFRzsrTD0tPhhKOls9T/xAAaAQEAAwEBAQAAAAAAAAAAAAAAAgMEAQUG/8QAPREAAgECBAIIBAQFBAEFAAAAAAECAxEEEiExQVEFE2FxgZGh8CKxwdEUIzLhBhVCU/EzQ1KCchY0krLS/9oADAMBAAIRAxEAPwD7jQBQBQBQBQBQBQBQBQBQBQBQHMw61FziuJ2zAGiknszh2pAKA4DQHaAKAKAKAKAKAKAKAKAKAKAKAKAKAKAKAKAKAKAKAKAKAKAKAKAKA4xtUZSUVdnUrkLNesc6jkTSseagSCgPc+ICRs7cFUsfQC5/dW6nLNG5U9yHfllUkZSVBIvexI4Xq6C4lFSXBEYNWFOxK2LygX5sq/EbD7yKqkrGmEsyPbGvOlJuVzQloe0frVtOs9pEXHkS1qIBQBQBQBQBQBQBQBQBQBQBQBQBQBQBQBQBQHAaA7QBQBQBQFJsWpkMY8SqGPQBiQt/M5W+ysVWWZ34FkdCttecrHZf6RyI0/XbTNbmFF3PkpqEVqdZYjIWyjgAAPQcKo65OViWXS5LVxwqbeW8Bj470pER+jIwV/sUsfdW6mrRRU9yTEvqbVqgtDFUlqVwxqyxVdlTbUhEDv8AV5JdOe6dZLf4KrmtC6lLUeOPvry6sbSN8XoRs1qonNR3JpXPSYnvqnVXa/6pQW/x/dW+jUU4XRTJWZK8nSq6laztEkogklSp1szszjjYkq8iFAFAFAFAFAFAFAFAFAFAFAFAFARgUB7AoDtAeWe1VzqRidSueN75VV+I7CWUixWKCIzscqqCzHoALmoSqylohlsUdj4dgrSOLSTNnYH5gsAifsqFBtoTmPOoPXRHURpaWYyX7sOaNNNDIdHf9kdwHkd4K5U+GG51asg2mxaSCEcXkzt5RxWYn3vul/arJRjaTb4e/lcsmx2BWuKu7FbKWLlVsSikgLCpkJJt33zJHr+rvdP1a9AqOtMn00+Jfxq5SRlcGiIun00+JfxqWdEHSkju9jIyl0IOh7y6g++uNnYx5HvYMmbDqpOZorxE/SMZK5tPpABv2hWSrDNE2xdieUV59WN49xdF6lHEPlkhbkXKHyDIbf4lQe+qqNTVo7NDOryJBgp86Bud2U25MrFW+9TXXozheRrit1OeZXK2rHIZQyhlNwamcPdAeb0B0GgO0AUAUAUAUAUAUAUB5vegPQoAoCOR6oq1baIlFEVZSw4xtUZSUVdhK4sPy8lvzUTXP9ZIp0X0Qi5/SAHzSK5Tne4aLG0sQwASO29k0S/L6TkcwoN/M2HOroK5FntEVFCjwqOfTqT153qirK7t5k4qyKmyos7tiD89VRPKNbkH9okt6ZelIrhy+f7beZxjR5VRGkc2VQWJPJQLk1soQ/qZCT4CNMHK6ZzuVeVjI6zQGbLcAImkqgFUVVPG5BPOtai2UuokeW2VIeBwQ9cC38MRTIziqROlFMUNosOJJZWiLbgFQVEhzBMwOu74ZtL86iWHJdlScjg79fYifu39TyMqdVJ6FnZMTQylCUtMub5OMxLvUsrWUs1rpu9L/MY1FqxOMsyuNpE++sNeFn3l0WK9p4YvGyro+hQnlIpDIT6MoNeZF5Zal71Ra2fixLGrjTMAbHiDzB8wbg+YNbIO+j3RUV8O+TEPGeEg3qeossij07jeedulWPa5HiMgbUjJxd0dauL8FNup3ibwyZpYj53+VT1zHP55z9E1qjWTWpBxG96tUk9iJ5roOrQHqgCgCgCgCgCgCgPJoDoFAdoDjGwqM5ZY3OpXK9YCw4TUW0ldnSriQWFgSvmONudjyPnWSdTM7liielKRRkmyIi3PIKoFaKMXa/MhJlbZ0TEtPICHcWVDxijvcL5MfE3nYahQasqTUURirkG0IGnbdEEQ8ZSfzg+qX9E/OPTui9zlyxk27314ff7FjQ5jTkK2Uqd/hRW2L9pvvZBCPBGVeXzPGOP3kZyOiqDo9ejGPAonKyJZXrQkY5MsBe4Dzqv+out+WmIoT8lhP7VN/u4mq+Jd/T4DdjarjLotyttCIsmZBeSNhJH5st+7flmUsl/0qjJaFlOWo0w06yxq6G6uoZT5EXFZ5xzKxpTsQzR15Nek07+ZfGQpwz7mcp8yYl08pOMie/8ApB1O86VCMrLNy37venkda4FzamEMiAoQJUYPGx4BgCLN+iwLKfJjztWuEk9eBW0dwOPE0edQVIJDo3ijceJGHUfYRYi4INQrXitDsdQ2hhRMlgcrqQ8b8Sjjg1uY1II5gkc6UqqYlENl4/eAhhklQ5ZEvfK3UHmjcVbmOhBAsas9Di1GCP1q6FZ7SIuPImrUQCgCgCgCgONQHaAKAKAKAKAjm4VRX/SSjuQk1kbsrlhA7XrDObky1Kx1Fv6VKlTzPsOSlYoxn2hg5/zdCCn9a44SW5op1Xqe9wCk7m1BFW5ddr1gqTzMuSsSxJWijTtrxISZ5x+L3SDKM0jnLGt7ZnI59FABYnkATXp04ZUUN3KsGH3aWvmYkszni7nxMenQDkAANBWqCsZKkrnKtM5dzDIo6kVTb4mzS2siQjjHyeF/tc37sTVa3NEtmO8QPkx6/jVsf1mea/LRBCanIpiyDZ0m5mMR/o5izxeUmrSx+/WQesnALWeSszZCV0OJFvVFWnmV1uWp2Fm0sCJEK3IOhDDijA3VlvzB93I6XrzJwyvMvFFyd9CHZuMJurgCVLZ1HA34Ot/mtY29CDqDVSbg7x29+p3fcvRxLdmAAZrZjzNuF+vGtUZKaINWZ4YWNZJRcHYtTuilj8EzsssTBJ0FgTfLIvExygaleYI1U6jmDoo1r/DIrlHiixs3H7wENG0Ui+JH5easNHU8mHvsbgXtWIpjGJuVXUZ2eUjJcSWtRAKAKAKAKAKAKAVbd7Q4fCLeeQKSO6g1d/JE4niKjKSjudSuYvF/5Q5ZGCQwtEplEWZ1DSK2TMAYnKqM2g1bTj0rHVxeVXTWizb6NXte6vt3Pl2lip327vEsdm+3LtIPaiqI4k1yFVhMThTeTUEMc1ybZSANb3qVGvKU8m+2ver7eSEoaZtjeZwyhlIIOoINwR1BFX1o3iVxepEwvWGSurFqdiGXKgLOwCgXJJAAHUk1THD66knMXmNsT4gUw30SCrT/AK4Oqx/onVudluG0q0dEV7jGU8ulY60ruxbBcTscdSpUr6sSkTSyLGpdzYDyufIADUknQAakm1enSpZdWUN3F+GiJYzSj5RhlVbg7mM65bjTMbAsRzAFyFBOqMeJROa2JJH5VckZpPgRVIrJ4IjmUnnrUJSVmWwg1JNigN8nhf7XN+7E1RHc1zfwsezn5MetWR/WUz/00U1NXGZOx3F4YSoVJK8CrLxRwbq635g8uB1B0NVSjc0QlZljZWOMgKuAs0dhIo4eTpfijAXB9QdQQKTSWpV51lrQ/qROL4CvaOCzWZDlkW+RrXtfirDmhsLj0IsQCPOnHJ3Fy17zzs3HZ2KMMkq+JCb/ALSH5yHkw9DY3AU1llpszjd0MWW9XzgpLUinY8LHY1XCjld7knK5KBWhRb2IXPaR1fTpNO7IuRLWkgFAFAFAFAFAZrtr2gfCrEkKo007lEDtYCyMS1hqbWH289Aaq1VU45vfL6+9yynTc5KKMfsPskGXeYgszuiA5jdldWzFlfW2tvUi5uSa81upUnmm9E3ZLimrfEuPHzPQVKMI2W7Sv2PsNXHgIlZmEahnIZjYXLAAA+oAFSjFRSSW2i7jtggwEaEFEUEBwCBqA7ZnAPQsLmpuTZFRSI0wr4f5XCDgSZMMLBZQdS0QOiS8SCLK3BuIZb6VXgzLWpWd0aDCYlJUWSM3RwGU8ND1B1B8jwqNSGVlSdzskKsQWAOU3F9bHqPPzqs6SVw6ASuxpKUtg5WMo3bpFlZN2hVWKgriELtY8kItryGarY1YQ/pffYv/AAkpJWkr8r6mh/lmAw78sAiniwN1bhYra4bXh59DWqMlJXWxklCUXlkrM91pMJXZbVYmVNWOUBdWQWTyGv3VTleppU1aIj/N4X+1y/uxNQjuWz/SNJjoKviZJvQiqRA9I1caOpnMVh2JV4yFmTwk8HU8Ynt808jxU2OuoNMo8TVTnwZfwOLEq3sVYHK6N4kbmrfbe40IIIJBBqpq6sXARXntW0LSN4FJBKglTcG2oPOx5VFRUdjr1JK6D3Gt6vowUndkJMlYgC50A59K1kBJLtx21hjUxnhJK5QMOsaKrMw8zlB4i4qiriadPdlkKUp7Ih/nGcrAhFkW1zmLKAb2JuAb6Hu/fWR9Iq2kWaFg5cX2kePx08ZF51B5gRDKD0tcn765UxtSMrJJk6OEVTa5Fhu1TIwGIVSh/PRXsv8AtIySVHmC3UgAE1fQxkajs1ZkKuCqQTktUtzVIwIBBuDqCNbjyrYYztAFAYbbGG320WZ9VhRI0BC2Ba0jtwvfSO3S3nrixUtVH3x/c9DBw+GVTlp8v2G9UlpV2jLIqgxRiRs6AgsFshYB2uegubc7V1W4nJNpaHvH4cyRsgdoyRo6WDLrxF6J2dxJXVjxtDaa4cByL69bepJqLdti2FHrLpuy5lnYUgEs8YBCMI8SgPLfZg6gfrxlz5yGtLeanfkeZOOSbiOqoBxmABJNgNSTyHWunD5r2g222IAJvuXNooeAccnlHzrjXKdFHImqp1Wm4xdkt2evhcJFRU5q7ey9+v3FLwOQocMqlAyMAyxgO2hsfHotgtiWzGy2q2lQaTclZdvvQsliaLlZu9tLR4vs4ac+PIFmmAUOCEAJ3b7sJnZcpKhNbWOUXN7X6muKpSinFPjfT9ySpTlDNl+K1viskl2W17DZbG7UnIqSwu5UAGRHRybaZmVsh+zMfWtEcfT2bt3nk1+i6kFmaT7jRYTGRTLmifML2IIKsp6OpAZT5ECt0JqSujy6lPKeDV5mJ8MlzUJuxZTjdi0REJhQQQfapdD+riSKoT1NcleNhjKNK0RMctiG1SIEqx1FskoklRJluEaXsLkWJ5kC9rn3n7apkrM1Qd0EiVlq0ne6LYyI6zkgrh05LiVjR3c2VFLE8dALnQca04d7ohIyHaXtKHVIzHIi5mMyOozEIQESykhg7nlfNkZeZFMTOUY2hu/bLsNSjNty2SuyNYMVL3mZYQeVjI9v0rEBT6FhXnLDxveTuz0FVSVoRt36+m3zIML2bJLGVtCGCgHMczLlMrtYAtbQKAAvnWjLFbIrzzd7+/a4EntpkRlkHyiWWVLlTp85SLGx0IPQ159WEoz+TNFCKktNPoxPFIVkyMbggsjHjYHVWtpcXFjzF+hJm0nHMvE3wcoyyS15P5r39DV9g8YRvMOfDHZ4/JGvdB5Kwv5B1HKvWwlRzp68NDwekKKpVtNnqa2tJhI5ywViouwBygm1zbQE0Bh8HiHZy8oIkYqz3iaGxyhbBWJJHcIzDQ20JsTXnYjNnTZ62Eyuk4xLG19pmEqLDW+pNvcPOq5No04ehGqm27FzB4gSIGGl+XQg2NdTurlNWm6cnFnuYtbugE+ZIA89Ab8tK6it34FDbyBoghAYu8aKCL95nGo9Bmb0BqUVqRlJxWg0wLZsbPYaRwQqTyzM8rZfUAKf2hV6X5bMEn8Q3rOSIMfgxNFJExIWRGQkcQGUg289anD9SOPYot2ajMkpIAjeHdKF4qWLb1gTwuBEBbhlNa40oRvZCdapO2Z7KxktuYxpQJhnIclYVQAZIOoZiAhcWYtxsQB4a83EV+sqOPBfP69nA3YShpms79nvQq7FwBmlDNqqMrOV8AKG6RIfnEGxY+RGlwApwtr5ff7GqvWdsl++2ytsl9S3tzZZjdpVzZWOa6AsYpObFB4kbiehueBuspU1LX2/3K4V5RWS+nPl+z99lXYcsn9JCgLqNGSUPFIov8kQe8FbgALhDYjS94U67o1Frvumtft9ymvh1NbLsad17+Rv4JUlRJEvldVYX0NiL6jkfKvdjJ2PCqQSZn9u7ckinMV1jh3OZpNbqWLgXa/c8GhCtzPIV5/SOIqUorq1dvz8OHmzfgcMqsZPiu6xT7NYfFZZ5ERjorRLM+YpIAQSAXJzMkjXzhTpHfibdw8asYWqPUnXnTlKLiraK6StrxItn9osQ8iMEmlzMEkTdkKl7ahljtGynMCrNwGpBIqGGrYl1Gqkfh8reuq7RiqFBRbhJc1q232PgmaLaE8u9WGDIrFGkZ5FLhVBAChAyklieN7AA9RWvEYjqknuYKVJTJdjY/fR5iArqzI4GoDDmL62IIYX1sRfWrac88VIhOOV2GLlUQySMERQSWYgAAcSSeAo5WJxp31Zjf58TSP+TxKIg0gDSZ+9l7qghAxQscx74XhbTn5FfHtOShws9r6Pd7xXk2ehHDNRTtvp739bEUHaTGjIxYON0z5ThpIt4+t4yxBKldLaa3HGxvU+kKi+Jx0zWvo1bg9PnwsSWGvpbW3v/A27Pdt4p2WKZd3KwTKeKSswJIiYX6Xs1jx6VuhXp1NGrd/DW3vh2lMqUoGpdLVGrTybHIu4m7T4iJcOyzM4WTuDdqztexbuqoubBSdOlRpxcnZElJRd2rmRxsQixoUu07oDK7NxZguVFPGwGZmAGgKHSq5Zs7bd7aff32np01CUIwSypu/Pu87O3cPsMVnSOTUZWzDK7AE2K62IzDU6HThzFFdbkKiSlo7l2uHBRNgGnGd03MqswUhg+ZAdM9rXVuOW9xyIrrUXo9UcjKaeaOjM1tN2SRA65XSRbi9wVcMoZWsLi56A3GorO6eW/JrTw1PRhX63K9mnr4pryH3Y3XHE8txKPK+8gt/GtWA/q8DH0vb4PH6H0CvQPGCgE3aHZjSASRi8iAjLe28TjludAwOqk6cRoGJqurTVSNmW0azpSzISQmPEIY5FDWOUq4sVa3MHVHA15HmKw2lB2Z6DcJrNH90SxGWEZcu8jWwVkyiTzzqbKfVSL9Kt+HhoUtzvd6nqbaBscsMzNpoEC3v5uwXTnrUXHtR1T7GVRmR1mnXNMbrhsNEcxueLXNrtbi5AVFJ6ktKEb6IpqT5mj2FsxoY2zkNNKxklYcC5AFl/RVVVBfWyi+tapRvGyMyety3WEsOqda7F2kg9ij2mkmEDCBM7tdTzKgo3eAuL65Rx0vfW1q3u/ArXaY/FQ4RRAzM7JKiFFMhEYVgLAKCLjy1rzZKMHoj1cPCdWDeb1tfsHsOHKtZSoiCBVjVAMpudQQeFrDLblUu8rS5bHuVGLKQ1gCcwsDmFjYX5a2Nx0rlyVhThpsO2NC+zxmVTfeGNcwOtjmy9QefI1xTe3AsqYaPVObetk9uD7Rh2aE3fJy7jeYgR63Y/lMmtsostr21NxbhXqUb21PCr2uNpcHEzK8kUcjJqpZFZl/VJGlWSVyuEsrEGM25uZ5pl1JTK8JR43BVSY5GDEhhcMpkQG+dB8wXpuaUetl9qE3eHjdGAIRDIzxkFzcBj3r2cqe8QNeVZ6GNpzqZFe/d71LcThJQTu1pb14jjHYHOQ6Nu5VUgPlDd1rXUqeIuoPEG4Gta6lNVFZmOEnDY8bEiAMsd7srgsbWJzItm99iPUHpXY2grHWnN3ObRtLPlbWLDhXy8mmNymYc8gAYDq6niorLXnZWNVKGZlcyoJMt0EjgvluAzAWBa3EgXAv6Vk1segsq0Ja4dFm0tkQYtO8AcwAEsdswtexVx0JJHQ1xrVdntrufEi0mnb3/gednMS7wFZSDLC7RPYWuV1U2/SRkb9rlW6azw0PO/S9Tu2dk+0KoDtHIjZkkQ2KNYj7wxHvrNCEpPTQuhUUHqrr33ibDdlxhlMxdpJVbOx+kliriw4nKxNhzAAAq2GHyp339EW18X1loxVle/a372R4wEg72HY6gEob6SwMbq6EcQAwU24EdCL1T5olTkmrMvxRhRYX4k6knjyF+XlVZclYS7RxMxxKxwspCgNJ3rCNer2B7x1svOxPKuZXu9i6FWko5bXlx7uwXdpYt7JCNbu7IutjYgMLdLMiGoXbTt74fUtjCMWr8nfwV/mtC72BjEMmJCqWdI0yxghSbvJnIzWA72W/TTyrZhHeLb3v8ARGHpKKjOKjta68W2zc7MxomiSVRYOoNjY26i40PqK13uebaxaoAoBZtjZsDgyyjKY1J3iEo6qup76kG2l8p0PSjV9wnbVGNG1pWAZJsgIByzQrIRflmjKa+t6+dl0xSzNOOzdvdmezDAVbJ3398yHG7UxLLZHANx4EVWK8wC5YAn0+ziKP5zF6KNu1tv0VvfPYsl0fOKzZr9lrfcrbCaVcVDKy8XkIzOxlf5KYRxyMxI71yw1Cg923OtnRuI63EP423l/wCl9L5dtttbt73MGJp5YLRLXx47n0vZ+OSZA8ZupuOBBUg2Ksp1VgdCDqDXumEV4/bOXErEqhkBVZXvbI8n9GoFtTwvwsGU63qirSunMKaTUS3tPFbqGSTu3RGYZmygkA2BbkCbC9ZUruxayl2V22+IUh45FZeLPG0fkLq3hY94hAWsuXMbtat0HpYrYn2rhoYS0MjJurmSJrgth7tchgTcIG7yt4QO6bWF6qtK7zJF9Gq4/DeyZ7TaNhlxC5T9MAvE4+kGAOUHo1ufEanO1fVGlStozo2rEBaIGQ8lhXNc+baIvqxFcyvidzrgUkxwiL3dBipj32GseFQAWLvb5o1ANizEnRblbYQTa5fMz1aj2Nbh8OsaJGngRVVdb90DQ35k9edejDY8yo/iPdSIGQ/yg4MMschdiyMjBMgYAK6m4KoWFzYEMSpudL2rLXVndb+/8mmjTnU0grvsKmCweHEUbSo7yu6kxqZ40AEqIyMGYr3C17HKLEDQGqZRoJqbSvwfr9LmrrK0bwu9reHI12z9qJMcvgkzSru2tmIjexOnLvKfLNbiK1QqRktGY5U3cg2xi/Z5o2CE5wEeQkJGFMi2LMdCy3awuCc3qVN3LIqyFMmHxSrPGzKcQ27lLA2DjII9GCi2sQJAGl7a8TixCehvwU4RneS+1yxsZi8MbvYuV48SAfm3IB0tY+YqizWjNM5QlLNFWLiub2ykDXW620ItwN9ePu1tQjcV4sSJNh44cixsbFQALKtyxCgcPCPVhSzbuWKVKMMrWv0t9y9hnmWXEzx2MKyNeMWvMyQIoC3GhzjLfN8y1je43008qPJk0PtlY8TRLIPnDW3IjQ8dRqOBseoB0qwgSYDFLKgkQ3Vr5TYjMASMwvxBtcHgQQRoaAyvafAxwlRoyHM6xXZWjtbM8Ei+DxjukjxaEDSqKsUvivY04eMqjyRV/QSttGHwtJjNfmHeaeW8iUn3hj61n1/ps/fabVh52+JSt3N/K5NsvGLIRBhYwgYse/8AJgtxYsTd2awJ4a21NcVOVSVpMnUi8NDPkfjp6bljbOyZcPPh5rSTql85jABBKsLxoTZbXUi55G5Jqc4KnNO2n1KqdR1qUlf4r92luHviMNk9mY503uISUOWfLvH+UCE2GcqeJA1sedtbVaqUZvPqr+FzM8RUhHq200tuNu5mqw2HWNFRFCooCqo0AA4AVelZWRlbbd2S104FAZXtljpTHiYIowwGHu2pDHe7xbIAOICE253A0rNiMTGjZO+vHgu/xZKMbmSxryBBJGpYKwewQNmSxDAad7QkgdQK+Jw0U5OnPS6td8Hw9dH2M+nrySipJ7a2vw4/cdYNsyK65MrAEOFQBgdQQba+6sdSM4ycZK1uZS5wlqm34tkOLwmdsykZwAc2TXNGc0JvcHKr3JHME8Oe3o/GKhVjKbbSfDZXVnp5ctjPXo5oNJJX8/P/ACO8S0TImMjLxTsB3EYKZXBC7mVCCrkHuZiLqL2IFfexakk1xPEem4twDkZZXR2hXNLvVC2xGIN9QpbNk1tGLEN3bGyrm7VWaOWJXTi755DfAwNiis8qsqKbxQsALMD/AEslibte+UG2Xja+oxyhKOiRfe4+jWrKEWndnJNGOGKcl4oyFllnxBeS2bJFHKUuAdC1siKDpxNjlsfL6UnGGaUtdlbnpt3cXbu0vdW01fRCKDHgSM8aZIlLgLFIY8wBIDhWJiJJ73hGjdRr7+G6PawtPNrOyueDLprJiqkHpCPndb++48yYqSVI2MrquocmTMGbkQsaocgtqG69Bc6KOBgm80b6aFeM6Zm1B0pWV/iukPtgbRyrBZESGdSAqLlEUwUsyG2hU5XsbA3FjfMLfHQjKOJqRk3mTd+1X0fY1y5dx9FGSlBSjs1oWcHt2KPARKGBmXDQgAqzASNEmQOVHVlNr3sa+nV+Bmko8S9AcPEqucSW3iKwaWUsHX6arfIoN+KgDWu9YktSDpXegg7abShdYxE2Y2cE6gFCYz3bjvXZUII0sDrrrnq1Iy25ntdDUZLEp8k39CscD+TrkztiF3ueMOujq/ekUswVT8sp5hlYD9IShTUsrV9OF9PHmediZqM5N7X9OHoOuyELSSyyyJkZZGKLdScjNIVYsjFdd5IcvEE8TpaKwyp1HPVPXS+mtte/RFUaqnG8XdDHbmKws2bCzgsCVzAggXBDAAm2bgLhb9DVwujPy4LczEZ873UQ4hrsCuRQMNiCNRcWIbmbHxaN52Ln1UnUeqt+nx398EXU2+BCcbumNmSFmYloMQ2RGc8WhnAK3biQL34lVJN5Qy1Ipxd+7e3cXqqk+XYy1Jthwt93Got4pMTEqfELt/hrqot6/Qm6yWhShxxGaVG3sjALvgjbqJSdEgXjKxJvZb5mtcqAAKqlWFNqL3ey4vt5Jd5XKV02nd+g+2HsfeLE8ukURJigzB7OCby4hhpJNmufoqxJGY96vSVmtDITbTjmabdIFeAoqyRBghCvnFz3Lhe7ya54ZeddBYjxmKj0fCKyjRfZplaw81mEYA9CaAzPbmd5lRJIFjLZ92He8gUDvl90SoUsYlyhmzZhe1rVVWlaNzZgY5qyVr6Pfbx7LmWmwLpYvntbKMxa1hyAPTTzrOmnsfWYWFGLtTevfeyLOwpws0clwN1PGCeAUN3Wv5ZHNTg7TS7zD01OLoZVwevp9z6RsvbDSyBXjyB42kj1JbKrKCJBYZW76G2vEjlrOjiIVnLJwdr8+4+XcWtxxV5EKAKAKAz+1fk8ZE3zcRG0JP8AWR3kiHvUz/YOtYekaHW0Gvfu9iym7SMfhYsjvHmC7uRktr4c10Gg+iVr43F3zZuaT8ePrc+iw081BaXtdcPD0PTbNMbFsPIACbtG6kxkniVsQyE+WnE2vrUFiadSKjXV7aKS0lbk+EvHXtM/Vzi709Ox6/496EjYjFWAMEQHQTsL+esWb3muunhX/uSS5ZNf/sRUql9IpvnfT5DXYuDJmWSSPerIpAbIkiqhW2VZC4CoNQbJmbS5IAr7Xo6E4YaEZ7penC/bby2PJxDTqNobbd7jh2jknDfJpEAu7UnxGQX1J4AkEC1gAW72xlIuTtBieG6bvKCWMVxG1jdQA4zrfLY3HPjoBH82/wCn1OZ6f/I9YHtBiVy58NM6sUBN4Qyub5lChhmA0N7CwDEnSuR6zaaJXg9YspzO0L74KWDTYmJkAOYjfsyutgeAD6W1uLcLHx+koRqVFB8GpeCSTXjddxdTdlcTQbNljUwukpWBlVSsYs9rd6+bgVNxodb34EV9K8ZJKLoxv8Ot/wDJ88ui1Uc3iZWWZuNu1vsZa9mdSzKkpZww1jYWt4DdiSb21B4X521isTXsk4aL3zLZdG4VylNTactOHysGHdY44cOEnzDEO4vGOG+dyLhiLDMUvzIbTQ2+fxWHn+OdaP8AUtu3b9+ziexRUYUY01wsvIlOz2yIJGlASGOQKALR5cPGANRxLLIbH6J00r0q05waceLsIQjJNSJsTgpVfdHKSUiAzyFGkCRBSF7tmAILWBuCTcAHvQxGHnVfwsnSrUqa/MT8Bdi9jMkV5isejXYTsRmIuN2gU8DcBQDced65HDTg9bW4l1LG/mZqbblwX07vn3lvYOInb8pMPGMw5VFgWMRa/vMUCX6sOlXUdF4nekacY1cq5a63s3rYubLlljniVJs8chUgBAN4hFyTe5AUa+otzrRklbPKV78LHkU6kY1OohCyS3uSbaE6viskxRR8oqiJXveFeDHqyP8AZWWpVnGcYrZm2NOMouT3RZabcPMDHI13hUFFzfmYwCdRpfS/WsHSNF131ULXa+pKnLLqxBicNMI0jKyEgEsyxOhzHVnvc3LNc8ABe2o1q38DZvIn6W7uZnqqMmm5WaFsmzjHmkZZiC6F/kwM7XAU+EFQLC4WwNtb6mpSwzjH4tOXZ6u/qyuXxRl8a8h9siYxOjhHYSKUYIMxDKxKX1sNHcX5nKOled1M6s0oWvF8eTVnw8SzCSUadu8lwm1MRGmQRSrY3AEYIOeRi+YkXugbQjQkcDew9tKqrJR08CbnS4yLvZjGsjmNoZyZmMhkcq1iFUESEkGwsAp10sNLVbrxVjilF7O4z27t3ckJHG0krC4GqoB1eQiw9Fu2o0trUJzUFdl1KjOq/hMPtCYyMXlYSSEqSQLKgU3VYxrlAOt9Te5v0xTqSm77I+hweBVNa695zb+1U3RawzE5QrDM2oGqMeZtao04vMW0qboNZr6bW0zPhG3EU7KwJY4eJvFNPvJAPoRqzsP1fAnvFK9XJCdRf0xdu96Ix9JXjCNOW7d3835aI+n7LjzTyPyjVYh+se/IR5G8Y9VNT6No9VQSfv27niVHeQ5reVhQBQBQFDbeCMsRVfGpDxk6WkQ5luehIsfIkVGUcyaYMVtN1WV5wlxIsbhScpLBXDrqR3gI0FievSvlpdGyxUpQhJJxbVnyevzublj1haTlO+W13YVt2mb83AQR9NkX7wXNSp/w5VcrOaS7E7+p51X+KcFFX+KXh/goYrFyS33jd037i3A/ba93+4HmK9vB9DYbDSzq7lzfA+ex/wDE+IxEXTpLLH1/YjWa3iiSYcF3hvkWw7qgqwAvc6W41pxOGnUd4ya7i7oj+IMPhcP1Nem5NcVZ/M7NjYwLnAYc9bIp99snD0rN+Drf3H6/c9WH8RdHzdlTfZfL789C7stYZnRUw2BvJouZTa9tBfckXPLlyvqLlha2/WM00el8DXl1cabUuTsnp4Gi/mc+v5LgftI/5Fd/C1P7kvfibPxFL+2vT7CTE4VYi6tFs9WQ2K5rsTpbKu4zG9wB51kcairKjmnd8bO3ncseIw0YucoKy7V9isgBJHs2EFgTeygG3S8Op8q9T+T4la9Y/Nnjr+JOjm2lSfe7JPuPGdbX9lgt1ypx/uas/kuI2631ZSv4pwFr9RL0+4OrA5RgYb66EQ8AL8o9dLm3HQ9DWOrga1Ozzt+L+57GF6Rwle66tJrg99e5Mh9qFwDhMMpbQB0CZv1c0Aze6sko1Ibyn7/7HpU4UKv6VDzd/WJNnHzsHhtOiqf+TUIyu9akvfiWzwbSuqcX4/eI5wPZ4zoJIYNnuhvrdhY8wR7PcEcwdRWr8LUeqqPzf3PO/EUotp07P32Fj+Z+I/1bZ495/wDzU/CVf7j839x+Jw/9v35CCZVDMohwchUkExi635jMcOAbEa2vVNWLp6Oo79l/ubKFOFZZo0klzbt5aMgmnC2Bw2FF+FwgzeQG51quLlLSMpPz/wD0WTw1OCvKMF3y/YmhVmzfkUC5VLHOgj7oFye/ANLa3qeWSkoyqSTe17/cyVKuHirqEX3N/WKJzhNL+y4b4V08j8hUXJJ26yXr9zF/MsNv1Oh4GEJNvZsKfQL/ANijlb/cl7/7D+Z4XbqSaDAXNjh8GpJsA1hfQk/6Pbgp+ymZKDn1ktOV7/Msp43DzdlSSfa7fQvYTs5LKuePC7PZSWAN+OVip/0fqDV8MPUnFSjUdnrx+5Pr8Pxp/L7FHaGAMLFWwuBLC1wutiRcA/k4F7a26Eda5KjUhvVfr9zTh4U8Q7QpLxf7HJUdR3sJhluARboeHCKwqOSX9yXvxL4YaMnaMY+f0yiyN5FZUIutrZrE97U8zwFuflrc1a7NXPQg6lNqnurb24+ey+2txphNgRld7I8jGxJewAUC91VeAF7aj31zrHskUKpKlVb0cttXz5W0WnjzbLHZ2HJJ7VID3YPkk4ErLJaO1/nSNGbeRSs+MT/LoreTu/DZd19fA8nF4hVq0prZaL7n0XZmFMcSqSC2pcjgXYlnI8iSa9eMVFJI81lqpAKAKAKAW7fxxhizKVVmdEDSeFC7BczAEX46C4ubC4veozlli2dQixXZtpA4edyHzXASIKCxViyjISDmUNcG4bW9eE8RXhVlUjGGv/kttuNi7JFqzEeI7CyDw4m56yRAk++NlH3VOXS9Sms1SC71L76nkVegMNUbcW18iD+Z2I+ui+Fx/Go/+oY/8H5r7GZ/wxDhUfl+4v2nsmbDANKFaMkLmQk2J4ZgVFgeAIvrppevQwXS1LESyq6fJnnY/oGeGpupGWZLfS31K1eufPbl3szgPyhYyNRiktztl+Wb/dy+8CsrmpNZdtWfWdHYZqupzXxKK89V52sfXWFwdbefSunvnzKcEGLDui3iVkURHM08pZ484DAEN8nKTckDOSzc6qwNGNKtKrJ3a208TJ0jGdakqMFpLcgl2cYmWOTMiRd9lcqWYEnvApfMC1r25gi2uvsQxEHDR2Z4dXo+vGqrxzR1t2X/AG0XzCTDOLqSY1tmCSqUOUkHNYjUDh5c7VZCvTlLNxsZa2AxFOlk0yt3XPuKhjjFi0trrdHlVkzAeFkLi0gDBTcE8ByOtFZ0q9N05dvqa8Ph8ThavWqO9vdu3tNz2ZwQmTfvHGsc8UfyIGYE6ktICoGazZbWPDUnS3j4Wg6NNQcrn1End3K+2uy5QZ8LqBxgJvcf1THwn9EnLwAy1GvhYzXw6M2YXHTpO0tV72M9s7FNG2+w75C3iBW6vbS0iGxuDpfRhw6isNKvOg8r25Hq4jC08VFTi9ef3L+1NtYjEJuyUjRh3xEWLN+jnNsqnnYX14jWr6mOurQWplo9F2leo9OziR7C2K2IOVDusPH3WdQLsR+biBFgBzaxtwGt8vMPhcyzz4+9Ri8e4Pq6XDS/LsRttmbGgw4+SjVTzbxO36ztdm95r0UklZHjyk5O7dzL7Swjs02HCxF5ZJAJSxDZmRpUVxkvYKAujHugcOFefiMM6teLzba+G1kSv8DXPQgkincNEmGO8U5CwkiKI5AIz94NazK2i8Koj0dUU03JW9Sh0042K2K2a+FeIlZmRgVdiGmu4As4Ed8gIzAiwGi28+zwtdwlmy76W5cnffh27nKlKGjgtgxDpKybtJSIpkMjSRPEqAWOUmRRctmUWF/EDw1qqGDr5ZX+G6fH7FkYRUlI1PZmDvSyKESNjkEaG4EkbOsjnQAMSApAv4Ab616eEhKFJKTuTm7sxk2ILNvSb55ZZORuN4cnHjZAo91UVHebPpOjqf5Fua+ZNj9ohlKJmCk31tqABYWHDXpVaRpoYZxkpytewuiQvIkYYKWuSxtZUW2ZteeqqPNhUK1Xqqbna9uHacxuJdCKy7v2xy2w0aynFKyA+B8pVhzVgHFwTYkcDbXS4PnUulKl/wBCv2t2PGr4idWLTaV97LV+Ja2rI0f5QcRDI8dmWLKAJWUMEjGV75jnOWwPeINja1ehh6kqtZVZxV7WVm7JPd9/0PPkklZM3Ar2Co7QBQBQBQHmWMMCrAFSLEEXBHQg8aAxMOyMNvLJhoAsmJMcYWJAAkS3lJFratHKt/NaolKTqqN9LXZJbGj/AJt4T/VoP7pPwqzq4cl5HLkWK7NYUo2XDQhsrZTuk0NjblXckeSOXMftqGA4a8cMUe/ggkBRFUgnEQjiBf8AOL9lUYd5rp7pleLSdGS5xfyFGyoc0i9B3j7v/Nq14iWWm/I+F6PpdZXjfhr5fuaf/JvhTIZMUw0LOI/MOwdm+ERJ6o3WqoQyrwPt6FNxu2t38lY3VTLzLbHP5Qn6+P8A+IWqIP8ANku75EnshptmZRJhl7udpdBYFsoVsxHMAd259OtXkSt2pxEKHDb7d5N9dt4FNl3bjNZuQdowTyuL0OpN7In294sL/aP+TLVOIdqT98TsdyTsyPyWL9X+Jq2LukyIdo9pnD4dpQAWBRVB4ZndUBPkCwJ9K5OWWLlyJ04Z5qPN2MS+EeVjIZ0VnOZgkagXsLmxbTh/GvDq4nrJXcT3KdOVBZYXsd/kluWJ/wACfjVXWr/j6k+tq8fkOOxuPdZPZGyMixs6Mi5SMrIGDanMSZAc3re9717OFr9bHa1jycZh+qad99e02FajGY/GMVxhYKSRirgDixGzpNB68Kp/3vD6kv6RZ2Px0k2MWRZd7vI82JIFljIByQ2+aVZiAPEQGveuU5Tc3fY1Vo0o0oqP6r73vp9DZdodo+z4eSWxOUDQG2rMFBuQbAZrk2Ogq6TsmzLCOaSjzaRmNnO/sU0Mti8ckRLjUyCR0cO/6dyb200BFgbCqM89NvvLK1NU6jjF3Q42NLusHM4F8kuOew1uRiJjyqVL9Ee5FUtzGR7v2eNLsJEjQfKBo81gA27DAZ+txWKUZJttH0OBxCUlBPTYhw7AMpYAi4uDe1vdUT1qibg1Hcd4KWMYvDXCOjpJDawOUHKyFgRe94wP2qvwsrNo+dx9GWXO09Hrft/wbM7Lh+pj/u1/CtlzyRHOqRTtlRFKy4axVVBCyssVrgcL5qzyk1WiuFmSWxp60EQoAoAoAoCDG4kRRvI3hRWc+igk/uoBD2ewp3q5+MEAVjyM0xzy6dRkU/tms2H+JynzfyJS5GiBNaSJ6AoD5vtkBI4ByRMRF74p4go+2Os+HX5s12oz4+ajhZyf/Fi7Z0BMb2NmkKwqehdgoPuLg+6rcS7zjDxPnOg6N25vnby1Z9R2bgUgiSKMWRBYcz5knmSbknqamfVlmgMrsj/OV/2mP/8AvWs8P9aXgSeyIts9nJZsakt1EYeFs+Y5lSNsxjVQLd5ud+DHoAbXFuSd9DRSxLp0pwW8tL9nv5lntj2dfEmKSPIWizqUlJCyI+XMCQDYjIOR50nDMrHcJinh5NpXurM77I8MOAikIZ0kVSQSRpBKLAnU24XOpteq8R/pP3xMy/UMuzX+axfq/wATVsP0oiy5jYY3jZZQrRlTnD2Klba5r6WqQPlmIwMTszRmVIyTkUSy+HkdWuL8bcr25V49eolUailbuX2Po8HRbopzbv8A+T+55/kwfTl/vZP+qqesfJeS+xq6iHb/APKX3Nl2DjgCSZFtMrZZCzu7FbkoQzknKQb6aXzDiDXsYdxdNOK/yfN4uMo1XGTb5X5cDTk61cZjLTH8uTyxYH/x7/jVT/1V3P5o7wNWBVpw8YmBZEZHUMjAqysLhgRYgjmKASbR2XFh8LIsS5Qzxs1yzFmzoLszEk6ADU8AByqE/wBD7mdu29Sz2Y/oW/2+K/4mWuUv0R7kHueJoFxE08UoDxKkIyNwDEuxcdD4LEai2lWBNp3RmF7Mw5Yn3swWUkhGdO7HlZrlsmc90D53E8az1YRjG6WptXSGJay5/kN9gdlY13U7NKXAV8jspCkrwOVRfLfieJ110q2MIx1SKauKrVVlnJtGpqZnMx2gXLLKx4bmB/7md2P+8KzVtJwfaSjszT1pIhQBQBQBQCjtJKMiRc5pES3Vb55Af2Eeqa1RRi+diSRB2envEZbazu0t+qmwj/8AbWOqo1Orio22J5L6jQYg9BT8S+R3q0HtJ6CufiZch1aMLtzBvKTEgXMuImADEqDnEc5FwDYkFracaQq5ajnzS+xmxWGjXpSpPZ/5FmxsVKN3ljVgr5xZ/EQDlFiBYhrE3IsARxqNXFU1UctbnOjeg62HpJykmuzt+o52b2kx7TLE0ceckF0aMRjdZgGdJBO18txoFbiAbXBqUMU5aq1vHfusbalGMeLv2r9zae0noKfiZciHVoQbLR0mN1Nw+KcnK1sskoZLNbKSRqQDpzpGo1Jz52OZeA/356Cp9e7jIgGJPSovENcB1aFm25GJgbKSqTZmyqzELupRfKoJOrAaDnUJ1XODiMltRTs/bsiRLFGi3jFnklJVVY65VUDM7AEXHdAva9wQE8YqVk1d8iylhpVHoUNobSkmFpJM680Vd3GfVSWZh5FrdQayVMZUmrLRep6lDoyMXeevYRbI2ccTKQ2YQRmzlSUMj/Vqw1AXixFjewv4q7QpqKzSV+S+pzG4p36um7c2vkMtr9mlUCTChgy+KLOzLKvRc5OVxyOgPBuIK3z6uorNW7UYqOIq0ne9+xiXBuCRKjOjC4Dp3HUg2ZGDAjQ8UdSLjhcCs0HUoy92fvmenVhSxcFJb+qH2D7QTqLkJiAOIUbqW3kCSjnh9AfurTHpBXtJW7eB5lbATpkUOJ3uJiljDFGxAlByOBkGCeM5mK2Vg/dKmxvparnU+LN2c+0yKPA13tPl99d/E9h3qu0PafL76fiewdV2i7tBIWw7hVJN0OgLGwdSbAC50B0FHXUk1Y51dtTKbW2s8WGWLO0G9kxkpexjbdCdiqjNYoWEqEniFDWsSCITrSjTSgtdF6GjDUI1Kvx7at8NET7Hnkhw6RhQks+eVmYd5YlChc5Opka6+LUXb6Nd/EZIJPV/UOnCpWeVWj9P3PcONM0USlQBuYogDz3z98W43WKMN+1Upzvlv3vwKJRSk1HbgbMTgdasdeKI5GevaBTr4Dq5GZ7XrnzKt+/g8Yvv+Sy/xqmtOMsrXBo6otbmmws4dVbqoP2itSknsyDTRLUjgUAUAUAv2ns1ZrZr6E2sxXipU6jyYiqp0szuSUtLHtcKQAABYaC3IcqzuhMtU4ndy3T91R6ifIZ4huW6fup1E+R3rIlRtkgyCWxzA38RtmyFcxW9icpteu9VU5fI5mje5Sx3ZaKRzJlaOQ6l4myFj1YeFj5kE1x0ZtWauTjWcP0yse9mdnBC+8LSyyZSoaVlJVSQSFChQLlRc2voKKhJK0Y2994lWzfqd/fYhruW6fup1M+RHPENy3T91dVGouBxziG5bp+6u9VU5DPENy3T91R6mfIZ4huG6U6ifI71kRTP2WiZmb5VczFiExEyDMTckKrgC5JOnU1JUZ72Xoc6xLZv1Ik7HQj6734qf/uU6mfJeSJdc/8Ak/NjfD4EIoRFCqosANABXHRmyKnFEhhNd6iY6xC3Hdm4pSWZWUt4jHI8WbpmyMM3vqXVTtay+YVRRd02u4rJ2OhHDfD/ANTP/wBdR/DvkvJE3iJNWcn5sZbO2SsCbuMELdm7zM5JZizEsxJNySaOhN8ivrEWvZ28qfh5nesR32c+VPw8uwdYg9mPlXfw8uZzrERYjZivlzqjZTmXMobK3JluND5iurDyXE46ifApbW7NpiGRnd1K3HybFcykglW8rqDcWI5HWiw742JRrON8vHQtLsdA+fmDccbA5MmYDgDl7t+lT6mXP0IZlyLPs3n91R/Ddp3rOw77N5138MuY63sIMZspJBZiw46oxQi/EXGtjUlh4oi5tlmDDKgAXgAAPQVONKMXdHHJvQmqwicJoBdjtrbq2eNu9e1ivL3+dZcTi4Ye2ZPXkcbsVP5zJ9BvtX8ayfzehyfp9zmZF+HaGYKQnj8ILICfQXr0aVRVIKa2ZJE++f6s/Ev41YDgnY/mz8S/jQHBiWPBL+jL0050B3fP9WfiX8aAN8/1Z+JfxoA3z/Vn4l/GgDfP9WfiX8aA7vn+rPxL19aA5vn+rPxL+NAG+f6s/Ev40Ab5/qz8S/jQBvn+rPxL+NAG+f6s/Ev40Ab5/qz8S/jQBvX+rPxL19ffQBvn+rPxL+NAG+f6s/Ev40Ab5/qz8S/jQFQ7YAcIVIY6d4qNb8NTf0PA8jWd4qmpqDdm+env5dpy6LEWMLeFb+jqf41dGcZbM6e98/1Z+JfxqQDfP9WfiXr6++gDfP8AVn4l/GgDfP8AVn4l6evuoA3z/Vn4l/GgDfP9WfiX8aAN8/1Z+JfxoA3z/Vn4l/GgDfP9WfiXr60Ab5/qz8S/jQCjtMV3mHz+HM2b0ul715HSeXrKWfa7v6EZbooYp+4wk000Bvq2W/dB0tm4FNLcb3qis/y2qnLTvtw4b7W4d5xk0uJiWGASlwDGdUy2ADx6m/e0Yoe7516mB/8Abw7kSjsC4rBhh8pJmJKhSG8Sg3ATLoRraw4+6tR0hbFYQBbSSmwLAZbd2x1IZRcd3n1W+lqAsx4jCMygOwY5bXUrcZcoNyvDujXkbHS1AT4bauFhByu1rA+BjxJsdF5/uHlQDnDTq6hl4G41BGoJBBB14g0BLQBQBQBQBQBQBQBQBQBQBQBQBQEWJgDqVPMEennUKkFOLi+IZ5wsGUcBfy6VGlTyLU4ierToUAUAUAUAp27hw2QloxbMLSGwN7aj7PvrBjaSnlbcVv8Aq8CLLMeEOVflGsFUd06aDiLa6+tbKatBLsJI4MA1775+VTBeoAoCntLZqTABwdL2INiL8f3Cs+Iw1OurTRxq4og7KKG77kryAGU+8/hXnw6HgpXlJtctvP8AaxFQHRwYCqqWUKCBcBrX9da9aEIwiox2RM4cKb3zLxJ8Av8Ab9lSBwYQ82X+7HuoDvsp6r8A8/4E/aaA4MKeZXnwQc//ADY0B73T8nA/ZH40Abt/pj4fTz9aABG/0x8P/mgJI1YHVrj0tQElAFAFAFAFAFAFAFAFAFAFAFAFAFAFAFAFAUdpbPMpUhstgw4Xve3mOlZsRhuus72tf1ONXJGwQKqpJ7otcachr5cKvhHLFR5HTz/J4uTnl1/rGsNelSB1cAB8+Tn89uZv7uFATYeDJzY3+kxb99A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17475" y="-1851025"/>
            <a:ext cx="5324475" cy="38671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Picture 6" descr="http://www.colegiolaly.com.br/wp-content/uploads/2013/07/lanche_c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4418777"/>
            <a:ext cx="5500694" cy="243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14400" y="785794"/>
            <a:ext cx="8229600" cy="1143000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rgbClr val="CC9900"/>
                </a:solidFill>
                <a:latin typeface="Comic Sans MS" pitchFamily="66" charset="0"/>
              </a:rPr>
              <a:t>COMIDA DE VERDADE</a:t>
            </a:r>
            <a:endParaRPr lang="pt-BR" dirty="0">
              <a:solidFill>
                <a:srgbClr val="CC9900"/>
              </a:solidFill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endParaRPr lang="pt-BR" dirty="0" smtClean="0"/>
          </a:p>
          <a:p>
            <a:pPr algn="ctr">
              <a:buNone/>
            </a:pP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A POPULAÇÃO DE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JM TÁVORA.:</a:t>
            </a:r>
            <a:endParaRPr lang="pt-BR" b="1" dirty="0" smtClean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pPr algn="ctr">
              <a:buNone/>
            </a:pPr>
            <a:r>
              <a:rPr lang="pt-BR" dirty="0" smtClean="0">
                <a:latin typeface="Comic Sans MS" pitchFamily="66" charset="0"/>
              </a:rPr>
              <a:t>OPORTUNIDADE QUE TENHO PARA TRABALHAR </a:t>
            </a:r>
            <a:r>
              <a:rPr lang="pt-BR" dirty="0" smtClean="0">
                <a:latin typeface="Comic Sans MS" pitchFamily="66" charset="0"/>
              </a:rPr>
              <a:t>ALIMENTAÇÃO</a:t>
            </a:r>
          </a:p>
          <a:p>
            <a:pPr algn="ctr">
              <a:buNone/>
            </a:pPr>
            <a:endParaRPr lang="pt-BR" dirty="0" smtClean="0">
              <a:latin typeface="Comic Sans MS" pitchFamily="66" charset="0"/>
            </a:endParaRPr>
          </a:p>
          <a:p>
            <a:pPr algn="ctr">
              <a:buNone/>
            </a:pPr>
            <a:r>
              <a:rPr lang="pt-BR" dirty="0" smtClean="0">
                <a:solidFill>
                  <a:srgbClr val="FF0000"/>
                </a:solidFill>
                <a:latin typeface="Comic Sans MS" pitchFamily="66" charset="0"/>
              </a:rPr>
              <a:t>UNIDADE DE SAÚDE</a:t>
            </a:r>
            <a:endParaRPr lang="pt-BR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pt-BR" dirty="0" smtClean="0">
                <a:latin typeface="Comic Sans MS" pitchFamily="66" charset="0"/>
              </a:rPr>
              <a:t>(Alimentação saudável </a:t>
            </a:r>
          </a:p>
          <a:p>
            <a:pPr>
              <a:buNone/>
            </a:pPr>
            <a:r>
              <a:rPr lang="pt-BR" dirty="0" smtClean="0">
                <a:latin typeface="Comic Sans MS" pitchFamily="66" charset="0"/>
              </a:rPr>
              <a:t>Redução </a:t>
            </a:r>
            <a:r>
              <a:rPr lang="pt-BR" dirty="0" smtClean="0">
                <a:latin typeface="Comic Sans MS" pitchFamily="66" charset="0"/>
              </a:rPr>
              <a:t>do consumo de </a:t>
            </a:r>
            <a:endParaRPr lang="pt-BR" dirty="0" smtClean="0">
              <a:latin typeface="Comic Sans MS" pitchFamily="66" charset="0"/>
            </a:endParaRPr>
          </a:p>
          <a:p>
            <a:pPr>
              <a:buNone/>
            </a:pPr>
            <a:r>
              <a:rPr lang="pt-BR" dirty="0" err="1" smtClean="0">
                <a:latin typeface="Comic Sans MS" pitchFamily="66" charset="0"/>
              </a:rPr>
              <a:t>Multiprocessados</a:t>
            </a:r>
            <a:r>
              <a:rPr lang="pt-BR" dirty="0" smtClean="0">
                <a:latin typeface="Comic Sans MS" pitchFamily="66" charset="0"/>
              </a:rPr>
              <a:t> </a:t>
            </a:r>
            <a:r>
              <a:rPr lang="pt-BR" dirty="0" smtClean="0">
                <a:latin typeface="Comic Sans MS" pitchFamily="66" charset="0"/>
              </a:rPr>
              <a:t>e </a:t>
            </a:r>
            <a:r>
              <a:rPr lang="pt-BR" dirty="0" smtClean="0">
                <a:latin typeface="Comic Sans MS" pitchFamily="66" charset="0"/>
              </a:rPr>
              <a:t>aumento do </a:t>
            </a:r>
            <a:endParaRPr lang="pt-BR" dirty="0" smtClean="0">
              <a:latin typeface="Comic Sans MS" pitchFamily="66" charset="0"/>
            </a:endParaRPr>
          </a:p>
          <a:p>
            <a:pPr>
              <a:buNone/>
            </a:pPr>
            <a:r>
              <a:rPr lang="pt-BR" dirty="0" smtClean="0">
                <a:latin typeface="Comic Sans MS" pitchFamily="66" charset="0"/>
              </a:rPr>
              <a:t>consumo </a:t>
            </a:r>
            <a:r>
              <a:rPr lang="pt-BR" dirty="0" smtClean="0">
                <a:latin typeface="Comic Sans MS" pitchFamily="66" charset="0"/>
              </a:rPr>
              <a:t>de frutas e hortaliças)</a:t>
            </a:r>
          </a:p>
          <a:p>
            <a:pPr algn="ctr">
              <a:buNone/>
            </a:pPr>
            <a:endParaRPr lang="pt-BR" dirty="0" smtClean="0">
              <a:latin typeface="Comic Sans MS" pitchFamily="66" charset="0"/>
            </a:endParaRPr>
          </a:p>
          <a:p>
            <a:pPr>
              <a:buNone/>
            </a:pPr>
            <a:r>
              <a:rPr lang="pt-BR" dirty="0" smtClean="0">
                <a:latin typeface="Comic Sans MS" pitchFamily="66" charset="0"/>
              </a:rPr>
              <a:t> </a:t>
            </a:r>
            <a:endParaRPr lang="pt-BR" dirty="0" smtClean="0">
              <a:latin typeface="Comic Sans MS" pitchFamily="66" charset="0"/>
            </a:endParaRPr>
          </a:p>
          <a:p>
            <a:pPr algn="ctr">
              <a:buNone/>
            </a:pPr>
            <a:endParaRPr lang="pt-BR" dirty="0" smtClean="0">
              <a:latin typeface="Comic Sans MS" pitchFamily="66" charset="0"/>
            </a:endParaRPr>
          </a:p>
        </p:txBody>
      </p:sp>
      <p:pic>
        <p:nvPicPr>
          <p:cNvPr id="40968" name="Picture 8" descr="http://fscomps.fotosearch.com/compc/TGR/TGR024/ti068a0217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b="3694"/>
          <a:stretch>
            <a:fillRect/>
          </a:stretch>
        </p:blipFill>
        <p:spPr bwMode="auto">
          <a:xfrm>
            <a:off x="6073662" y="4000504"/>
            <a:ext cx="2846506" cy="28611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857916"/>
          </a:xfrm>
        </p:spPr>
        <p:txBody>
          <a:bodyPr/>
          <a:lstStyle/>
          <a:p>
            <a:pPr algn="ctr">
              <a:buNone/>
            </a:pPr>
            <a:r>
              <a:rPr lang="pt-BR" sz="4400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COMIDA DE VERDADE </a:t>
            </a:r>
          </a:p>
          <a:p>
            <a:pPr algn="ctr">
              <a:buNone/>
            </a:pPr>
            <a:r>
              <a:rPr lang="pt-BR" sz="3600" b="1" dirty="0" smtClean="0">
                <a:latin typeface="Comic Sans MS" pitchFamily="66" charset="0"/>
              </a:rPr>
              <a:t>NO CAMPO (</a:t>
            </a:r>
            <a:r>
              <a:rPr lang="pt-BR" sz="36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agricultor</a:t>
            </a:r>
            <a:r>
              <a:rPr lang="pt-BR" sz="3600" b="1" dirty="0" smtClean="0">
                <a:latin typeface="Comic Sans MS" pitchFamily="66" charset="0"/>
              </a:rPr>
              <a:t>)</a:t>
            </a:r>
          </a:p>
          <a:p>
            <a:pPr algn="ctr">
              <a:buNone/>
            </a:pPr>
            <a:r>
              <a:rPr lang="pt-BR" sz="3600" b="1" dirty="0" smtClean="0">
                <a:latin typeface="Comic Sans MS" pitchFamily="66" charset="0"/>
              </a:rPr>
              <a:t>E NA CIDADE (</a:t>
            </a:r>
            <a:r>
              <a:rPr lang="pt-BR" sz="36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alimentação escolar</a:t>
            </a:r>
            <a:r>
              <a:rPr lang="pt-BR" sz="3600" b="1" dirty="0" smtClean="0">
                <a:latin typeface="Comic Sans MS" pitchFamily="66" charset="0"/>
              </a:rPr>
              <a:t>)</a:t>
            </a:r>
          </a:p>
          <a:p>
            <a:pPr algn="ctr">
              <a:buNone/>
            </a:pPr>
            <a:r>
              <a:rPr lang="pt-BR" sz="4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  <a:p>
            <a:pPr algn="ctr">
              <a:buNone/>
            </a:pPr>
            <a:r>
              <a:rPr lang="pt-BR" sz="2800" b="1" dirty="0" smtClean="0">
                <a:solidFill>
                  <a:srgbClr val="FF0000"/>
                </a:solidFill>
                <a:latin typeface="Comic Sans MS" pitchFamily="66" charset="0"/>
              </a:rPr>
              <a:t>O QUE TEMOS </a:t>
            </a:r>
          </a:p>
          <a:p>
            <a:pPr algn="ctr">
              <a:buNone/>
            </a:pPr>
            <a:endParaRPr lang="pt-BR" sz="28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>
              <a:buNone/>
            </a:pPr>
            <a:endParaRPr lang="pt-BR" sz="28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>
              <a:buNone/>
            </a:pPr>
            <a:endParaRPr lang="pt-BR" sz="28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endParaRPr lang="pt-BR" dirty="0"/>
          </a:p>
        </p:txBody>
      </p:sp>
      <p:pic>
        <p:nvPicPr>
          <p:cNvPr id="4" name="Picture 2" descr="C:\Users\Usuario\Desktop\COMSEA.png"/>
          <p:cNvPicPr>
            <a:picLocks noChangeAspect="1" noChangeArrowheads="1"/>
          </p:cNvPicPr>
          <p:nvPr/>
        </p:nvPicPr>
        <p:blipFill>
          <a:blip r:embed="rId2"/>
          <a:srcRect l="6909" t="36458" r="7568" b="42350"/>
          <a:stretch>
            <a:fillRect/>
          </a:stretch>
        </p:blipFill>
        <p:spPr bwMode="auto">
          <a:xfrm>
            <a:off x="428596" y="5000636"/>
            <a:ext cx="8072494" cy="1500198"/>
          </a:xfrm>
          <a:prstGeom prst="rect">
            <a:avLst/>
          </a:prstGeom>
          <a:noFill/>
        </p:spPr>
      </p:pic>
      <p:pic>
        <p:nvPicPr>
          <p:cNvPr id="5" name="Picture 5" descr="ponto+de+interroga%C3%A7%C3%A3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3643314"/>
            <a:ext cx="517109" cy="57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857916"/>
          </a:xfrm>
        </p:spPr>
        <p:txBody>
          <a:bodyPr/>
          <a:lstStyle/>
          <a:p>
            <a:pPr algn="ctr">
              <a:buNone/>
            </a:pPr>
            <a:r>
              <a:rPr lang="pt-BR" sz="4400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COMIDA DE VERDADE </a:t>
            </a:r>
          </a:p>
          <a:p>
            <a:pPr algn="ctr">
              <a:buNone/>
            </a:pPr>
            <a:r>
              <a:rPr lang="pt-BR" sz="3600" b="1" dirty="0" smtClean="0">
                <a:latin typeface="Comic Sans MS" pitchFamily="66" charset="0"/>
              </a:rPr>
              <a:t>NO CAMPO (</a:t>
            </a:r>
            <a:r>
              <a:rPr lang="pt-BR" sz="36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agricultor</a:t>
            </a:r>
            <a:r>
              <a:rPr lang="pt-BR" sz="3600" b="1" dirty="0" smtClean="0">
                <a:latin typeface="Comic Sans MS" pitchFamily="66" charset="0"/>
              </a:rPr>
              <a:t>)</a:t>
            </a:r>
          </a:p>
          <a:p>
            <a:pPr algn="ctr">
              <a:buNone/>
            </a:pPr>
            <a:r>
              <a:rPr lang="pt-BR" sz="3600" b="1" dirty="0" smtClean="0">
                <a:latin typeface="Comic Sans MS" pitchFamily="66" charset="0"/>
              </a:rPr>
              <a:t>E NA CIDADE (</a:t>
            </a:r>
            <a:r>
              <a:rPr lang="pt-BR" sz="36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alimentação escolar</a:t>
            </a:r>
            <a:r>
              <a:rPr lang="pt-BR" sz="3600" b="1" dirty="0" smtClean="0">
                <a:latin typeface="Comic Sans MS" pitchFamily="66" charset="0"/>
              </a:rPr>
              <a:t>)</a:t>
            </a:r>
          </a:p>
          <a:p>
            <a:pPr algn="ctr">
              <a:buNone/>
            </a:pPr>
            <a:r>
              <a:rPr lang="pt-BR" sz="4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  <a:p>
            <a:pPr algn="ctr">
              <a:buNone/>
            </a:pPr>
            <a:r>
              <a:rPr lang="pt-BR" sz="2800" b="1" dirty="0" smtClean="0">
                <a:solidFill>
                  <a:srgbClr val="FF0000"/>
                </a:solidFill>
                <a:latin typeface="Comic Sans MS" pitchFamily="66" charset="0"/>
              </a:rPr>
              <a:t>E O QUE QUEREMOS</a:t>
            </a:r>
          </a:p>
          <a:p>
            <a:pPr algn="ctr">
              <a:buNone/>
            </a:pPr>
            <a:endParaRPr lang="pt-BR" sz="28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>
              <a:buNone/>
            </a:pPr>
            <a:endParaRPr lang="pt-BR" sz="28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>
              <a:buNone/>
            </a:pPr>
            <a:endParaRPr lang="pt-BR" sz="28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endParaRPr lang="pt-BR" dirty="0"/>
          </a:p>
        </p:txBody>
      </p:sp>
      <p:pic>
        <p:nvPicPr>
          <p:cNvPr id="5" name="Picture 5" descr="ponto+de+interroga%C3%A7%C3%A3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3643314"/>
            <a:ext cx="517109" cy="57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AutoShape 2" descr="Resultado de imagem para cesta de frut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8" name="Picture 4" descr="Resultado de imagem para cesta de frutas"/>
          <p:cNvPicPr>
            <a:picLocks noChangeAspect="1" noChangeArrowheads="1"/>
          </p:cNvPicPr>
          <p:nvPr/>
        </p:nvPicPr>
        <p:blipFill>
          <a:blip r:embed="rId3"/>
          <a:srcRect t="5883" b="9803"/>
          <a:stretch>
            <a:fillRect/>
          </a:stretch>
        </p:blipFill>
        <p:spPr bwMode="auto">
          <a:xfrm>
            <a:off x="2714612" y="4286256"/>
            <a:ext cx="3728067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596" y="1071546"/>
            <a:ext cx="8229600" cy="438912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pt-BR" sz="40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A GEOGRAFIA DA FOME E O DESPERDÍCIO DE ALIMENTOS</a:t>
            </a:r>
            <a:endParaRPr lang="pt-BR" sz="4000" b="1" dirty="0">
              <a:solidFill>
                <a:srgbClr val="FF9933"/>
              </a:solidFill>
            </a:endParaRPr>
          </a:p>
        </p:txBody>
      </p:sp>
      <p:sp>
        <p:nvSpPr>
          <p:cNvPr id="52228" name="AutoShape 4" descr="Resultado de imagem para alimentaÃ§Ã£o saudav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2230" name="AutoShape 6" descr="Resultado de imagem para alimentaÃ§Ã£o saudav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3254" name="Picture 6" descr="Imagem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928934"/>
            <a:ext cx="7315200" cy="35623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40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FOME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As pesquisas do IBGE e de outros institutos têm revelado que o Brasil não integra mais o mapa da fome no mundo.</a:t>
            </a:r>
          </a:p>
          <a:p>
            <a:endParaRPr lang="pt-BR" dirty="0" smtClean="0"/>
          </a:p>
        </p:txBody>
      </p:sp>
      <p:pic>
        <p:nvPicPr>
          <p:cNvPr id="55298" name="Picture 2" descr="Resultado de imagem para fome no brasi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429000"/>
            <a:ext cx="4491049" cy="3019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latin typeface="Comic Sans MS" pitchFamily="66" charset="0"/>
              </a:rPr>
              <a:t>ALIMENTOS</a:t>
            </a:r>
            <a:endParaRPr lang="pt-BR" b="1" dirty="0">
              <a:latin typeface="Comic Sans MS" pitchFamily="66" charset="0"/>
            </a:endParaRPr>
          </a:p>
        </p:txBody>
      </p:sp>
      <p:pic>
        <p:nvPicPr>
          <p:cNvPr id="4" name="Picture 2" descr="http://nutrimos.files.wordpress.com/2010/04/arroz-feijao-costela-e-sala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357430"/>
            <a:ext cx="4286280" cy="372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t3.gstatic.com/images?q=tbn:ANd9GcQ97XMlfjkOBg-7xseQ_GFjFAw_GDqVp0IfMDvJzZQlZO4WiRhuw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3929066"/>
            <a:ext cx="2428892" cy="267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https://encrypted-tbn3.gstatic.com/images?q=tbn:ANd9GcRXVZuIbxOC-a8KxIegctVYH8mV4oMO4gC6CkmZNpk-_fT-5O7KEOUWiqM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92" y="214290"/>
            <a:ext cx="2143108" cy="14287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704104"/>
          </a:xfrm>
        </p:spPr>
        <p:txBody>
          <a:bodyPr>
            <a:noAutofit/>
          </a:bodyPr>
          <a:lstStyle/>
          <a:p>
            <a:pPr algn="ctr"/>
            <a:r>
              <a:rPr lang="pt-BR" sz="4000" b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FOME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596" y="1142984"/>
            <a:ext cx="8229600" cy="4389120"/>
          </a:xfrm>
        </p:spPr>
        <p:txBody>
          <a:bodyPr/>
          <a:lstStyle/>
          <a:p>
            <a:r>
              <a:rPr lang="pt-BR" dirty="0" smtClean="0"/>
              <a:t>NÃO EXISTE FOME NO BRASIL?</a:t>
            </a:r>
          </a:p>
          <a:p>
            <a:endParaRPr lang="pt-BR" dirty="0" smtClean="0"/>
          </a:p>
          <a:p>
            <a:r>
              <a:rPr lang="pt-BR" dirty="0" smtClean="0"/>
              <a:t>Fome é por falta de produção de alimentos?</a:t>
            </a:r>
          </a:p>
          <a:p>
            <a:endParaRPr lang="pt-BR" dirty="0" smtClean="0"/>
          </a:p>
          <a:p>
            <a:r>
              <a:rPr lang="pt-BR" dirty="0" smtClean="0"/>
              <a:t>Como existe Fome se existe o desperdício?</a:t>
            </a:r>
            <a:endParaRPr lang="pt-BR" dirty="0"/>
          </a:p>
        </p:txBody>
      </p:sp>
      <p:pic>
        <p:nvPicPr>
          <p:cNvPr id="4" name="Picture 5" descr="ponto+de+interroga%C3%A7%C3%A3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2928934"/>
            <a:ext cx="517109" cy="57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ponto+de+interroga%C3%A7%C3%A3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1214422"/>
            <a:ext cx="517109" cy="57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onto+de+interroga%C3%A7%C3%A3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3834" y="1643050"/>
            <a:ext cx="517109" cy="57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ponto+de+interroga%C3%A7%C3%A3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4143380"/>
            <a:ext cx="517109" cy="57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 descr="Resultado de imagem para desperdÃ­cio de alimentos E FO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076382"/>
            <a:ext cx="5000660" cy="27816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pt-BR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FAÇA A SUA PARTE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8625" y="5786438"/>
            <a:ext cx="8229600" cy="871537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pt-BR" sz="4400" kern="0" dirty="0">
                <a:solidFill>
                  <a:srgbClr val="008000"/>
                </a:solidFill>
                <a:latin typeface="Comic Sans MS" pitchFamily="66" charset="0"/>
                <a:ea typeface="+mj-ea"/>
                <a:cs typeface="+mj-cs"/>
              </a:rPr>
              <a:t>OBRIGADA</a:t>
            </a:r>
          </a:p>
        </p:txBody>
      </p:sp>
      <p:pic>
        <p:nvPicPr>
          <p:cNvPr id="38916" name="Picture 2" descr="http://www.cliquefarma.com.br/blog/wp-content/uploads/2013/06/desenho-nutricionist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714500"/>
            <a:ext cx="30003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latin typeface="Comic Sans MS" pitchFamily="66" charset="0"/>
              </a:rPr>
              <a:t>NUTRIÇÃO</a:t>
            </a:r>
            <a:endParaRPr lang="pt-BR" b="1" dirty="0">
              <a:latin typeface="Comic Sans MS" pitchFamily="66" charset="0"/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4294967295"/>
          </p:nvPr>
        </p:nvSpPr>
        <p:spPr>
          <a:xfrm>
            <a:off x="500063" y="1357298"/>
            <a:ext cx="8643937" cy="4500563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pt-BR" sz="3600" dirty="0" smtClean="0"/>
              <a:t>Ciência que estuda as etapas que o alimento sofre ao ser introduzido </a:t>
            </a:r>
          </a:p>
          <a:p>
            <a:pPr algn="r">
              <a:buNone/>
            </a:pPr>
            <a:r>
              <a:rPr lang="pt-BR" sz="3600" dirty="0" smtClean="0"/>
              <a:t>no organismo </a:t>
            </a:r>
          </a:p>
          <a:p>
            <a:pPr algn="ctr">
              <a:buNone/>
            </a:pPr>
            <a:r>
              <a:rPr lang="pt-BR" sz="3600" b="1" dirty="0" smtClean="0">
                <a:solidFill>
                  <a:srgbClr val="FF0000"/>
                </a:solidFill>
              </a:rPr>
              <a:t>Digestão (DEGRADADO )</a:t>
            </a:r>
          </a:p>
          <a:p>
            <a:pPr algn="ctr">
              <a:buNone/>
            </a:pPr>
            <a:r>
              <a:rPr lang="pt-BR" sz="3600" b="1" dirty="0" smtClean="0">
                <a:solidFill>
                  <a:srgbClr val="FF0000"/>
                </a:solidFill>
              </a:rPr>
              <a:t>Absorção (NUTRIENTES)</a:t>
            </a:r>
          </a:p>
          <a:p>
            <a:pPr algn="ctr">
              <a:buNone/>
            </a:pPr>
            <a:r>
              <a:rPr lang="pt-BR" sz="3600" b="1" dirty="0" smtClean="0">
                <a:solidFill>
                  <a:srgbClr val="FF0000"/>
                </a:solidFill>
              </a:rPr>
              <a:t>Metabolismo </a:t>
            </a:r>
          </a:p>
          <a:p>
            <a:pPr algn="r">
              <a:buNone/>
            </a:pPr>
            <a:r>
              <a:rPr lang="pt-BR" sz="3600" b="1" dirty="0" smtClean="0">
                <a:solidFill>
                  <a:srgbClr val="FF0000"/>
                </a:solidFill>
              </a:rPr>
              <a:t>Eliminação de nutrientes</a:t>
            </a:r>
            <a:endParaRPr lang="pt-BR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OBESIDADE INFANTIL, UM PAPO SÉRIO! A CADA 5 CRIANÇAS OBESA...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54411" t="3315" r="4412" b="11587"/>
          <a:stretch>
            <a:fillRect/>
          </a:stretch>
        </p:blipFill>
        <p:spPr bwMode="auto">
          <a:xfrm>
            <a:off x="0" y="2000240"/>
            <a:ext cx="1766430" cy="4857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latin typeface="Comic Sans MS" pitchFamily="66" charset="0"/>
              </a:rPr>
              <a:t>NUTRIENTES</a:t>
            </a:r>
            <a:endParaRPr lang="pt-BR" b="1" dirty="0">
              <a:latin typeface="Comic Sans MS" pitchFamily="66" charset="0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CARBOIDRATOS</a:t>
            </a:r>
          </a:p>
          <a:p>
            <a:r>
              <a:rPr lang="pt-BR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LIPÍDIOS</a:t>
            </a:r>
          </a:p>
          <a:p>
            <a:r>
              <a:rPr lang="pt-BR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PROTEÍNAS</a:t>
            </a:r>
          </a:p>
          <a:p>
            <a:r>
              <a:rPr lang="pt-BR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VITAMINAS</a:t>
            </a:r>
          </a:p>
          <a:p>
            <a:r>
              <a:rPr lang="pt-BR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MINERAIS</a:t>
            </a:r>
          </a:p>
          <a:p>
            <a:r>
              <a:rPr lang="pt-BR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ÁGUA</a:t>
            </a:r>
          </a:p>
          <a:p>
            <a:r>
              <a:rPr lang="pt-BR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FIBRAS</a:t>
            </a:r>
          </a:p>
          <a:p>
            <a:endParaRPr lang="pt-BR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428868"/>
            <a:ext cx="4309939" cy="3900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nto+de+interroga%C3%A7%C3%A3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500042"/>
            <a:ext cx="1290637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428596" y="2643182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pt-BR" sz="4800" b="1" dirty="0" smtClean="0">
                <a:solidFill>
                  <a:srgbClr val="FF0000"/>
                </a:solidFill>
                <a:latin typeface="Comic Sans MS" pitchFamily="66" charset="0"/>
              </a:rPr>
              <a:t>ALIMENTAÇÃO ADEQUADA</a:t>
            </a:r>
            <a:endParaRPr lang="pt-BR" sz="4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" name="Picture 5" descr="ponto+de+interroga%C3%A7%C3%A3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4500570"/>
            <a:ext cx="1290637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ponto+de+interroga%C3%A7%C3%A3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44" y="714356"/>
            <a:ext cx="1290637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ponto+de+interroga%C3%A7%C3%A3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6578" y="4786322"/>
            <a:ext cx="1290637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4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itchFamily="66" charset="0"/>
              </a:rPr>
              <a:t>ALIMENTAÇÃO ADEQUADA</a:t>
            </a:r>
            <a:endParaRPr lang="pt-BR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BR" sz="2800" b="1" dirty="0" smtClean="0">
                <a:solidFill>
                  <a:srgbClr val="FF0000"/>
                </a:solidFill>
                <a:latin typeface="Comic Sans MS" pitchFamily="66" charset="0"/>
              </a:rPr>
              <a:t>QUANTIDADE SUFICIENTE</a:t>
            </a:r>
          </a:p>
          <a:p>
            <a:endParaRPr lang="pt-BR" sz="28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endParaRPr lang="pt-BR" sz="28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endParaRPr lang="pt-BR" sz="28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None/>
            </a:pPr>
            <a:endParaRPr lang="pt-BR" sz="28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pt-BR" sz="2800" b="1" dirty="0" smtClean="0">
                <a:solidFill>
                  <a:srgbClr val="FF0000"/>
                </a:solidFill>
                <a:latin typeface="Comic Sans MS" pitchFamily="66" charset="0"/>
              </a:rPr>
              <a:t>QUALIDADE EQUILIBRADA</a:t>
            </a:r>
            <a:endParaRPr lang="pt-BR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" name="Picture 6" descr="http://t2.gstatic.com/images?q=tbn:ANd9GcT5C3pqBWblBfsiFHU1sOObDlx562LaIRwA8bTYLRyiiu2xwotJ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2411" y="4000504"/>
            <a:ext cx="3531589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1110</TotalTime>
  <Words>627</Words>
  <Application>Microsoft Office PowerPoint</Application>
  <PresentationFormat>Apresentação na tela (4:3)</PresentationFormat>
  <Paragraphs>212</Paragraphs>
  <Slides>51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52" baseType="lpstr">
      <vt:lpstr>Tema do Office</vt:lpstr>
      <vt:lpstr>COMSEA</vt:lpstr>
      <vt:lpstr>EIXOS</vt:lpstr>
      <vt:lpstr>Slide 3</vt:lpstr>
      <vt:lpstr>ALIMENTAÇÃO</vt:lpstr>
      <vt:lpstr>ALIMENTOS</vt:lpstr>
      <vt:lpstr>NUTRIÇÃO</vt:lpstr>
      <vt:lpstr>NUTRIENTES</vt:lpstr>
      <vt:lpstr>ALIMENTAÇÃO ADEQUADA</vt:lpstr>
      <vt:lpstr>ALIMENTAÇÃO ADEQUADA</vt:lpstr>
      <vt:lpstr>QUANTIDADE</vt:lpstr>
      <vt:lpstr>QUANTIDADE</vt:lpstr>
      <vt:lpstr>QUALIDADE</vt:lpstr>
      <vt:lpstr>QUALIDADE</vt:lpstr>
      <vt:lpstr>QUALIDADE</vt:lpstr>
      <vt:lpstr>QUALIDADE</vt:lpstr>
      <vt:lpstr>QUALIDADE</vt:lpstr>
      <vt:lpstr>QUALIDADE</vt:lpstr>
      <vt:lpstr>QUALIDADE</vt:lpstr>
      <vt:lpstr>QUALIDADE</vt:lpstr>
      <vt:lpstr>QUALIDADE</vt:lpstr>
      <vt:lpstr>PROCESSAMENTO DO ALIMENTO </vt:lpstr>
      <vt:lpstr>Slide 22</vt:lpstr>
      <vt:lpstr>QUALIDADE</vt:lpstr>
      <vt:lpstr>Quantidade X Qualidade</vt:lpstr>
      <vt:lpstr>Quantidade X Qualidade</vt:lpstr>
      <vt:lpstr>OBESIDADE</vt:lpstr>
      <vt:lpstr>QUANTIDADE</vt:lpstr>
      <vt:lpstr>Slide 28</vt:lpstr>
      <vt:lpstr>JOAQUIM TÁVORA</vt:lpstr>
      <vt:lpstr>JOAQUIM TÁVORA</vt:lpstr>
      <vt:lpstr>JOAQUIM TÁVORA</vt:lpstr>
      <vt:lpstr>JOAQUIM TÁVORA</vt:lpstr>
      <vt:lpstr>JOAQUIM TÁVORA</vt:lpstr>
      <vt:lpstr>Slide 34</vt:lpstr>
      <vt:lpstr>Slide 35</vt:lpstr>
      <vt:lpstr>Slide 36</vt:lpstr>
      <vt:lpstr>ALIMENTAÇÃO ESCOLAR</vt:lpstr>
      <vt:lpstr>ALIMENTAÇÃO ESCOLAR</vt:lpstr>
      <vt:lpstr>Slide 39</vt:lpstr>
      <vt:lpstr>ALIMENTAÇÃO ESCOLAR</vt:lpstr>
      <vt:lpstr>PORTARIA MUNICIPAL</vt:lpstr>
      <vt:lpstr>ATIVIDADES NAS ESCOLAS</vt:lpstr>
      <vt:lpstr>EDUCAÇÃO NUTRICIONAL</vt:lpstr>
      <vt:lpstr>COMIDA DE VERDADE</vt:lpstr>
      <vt:lpstr>COMIDA DE VERDADE</vt:lpstr>
      <vt:lpstr>Slide 46</vt:lpstr>
      <vt:lpstr>Slide 47</vt:lpstr>
      <vt:lpstr>Slide 48</vt:lpstr>
      <vt:lpstr>FOME</vt:lpstr>
      <vt:lpstr>FOME</vt:lpstr>
      <vt:lpstr>FAÇA A SUA PARTE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CONSEA</dc:title>
  <dc:creator>Usuario</dc:creator>
  <cp:lastModifiedBy>NUTRICAO</cp:lastModifiedBy>
  <cp:revision>108</cp:revision>
  <dcterms:created xsi:type="dcterms:W3CDTF">2015-06-09T15:52:15Z</dcterms:created>
  <dcterms:modified xsi:type="dcterms:W3CDTF">2019-06-11T13:41:30Z</dcterms:modified>
</cp:coreProperties>
</file>